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8" r:id="rId2"/>
    <p:sldId id="280" r:id="rId3"/>
    <p:sldId id="261" r:id="rId4"/>
    <p:sldId id="266" r:id="rId5"/>
    <p:sldId id="270" r:id="rId6"/>
    <p:sldId id="271" r:id="rId7"/>
    <p:sldId id="267" r:id="rId8"/>
    <p:sldId id="269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1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3723"/>
    <a:srgbClr val="BF54FA"/>
    <a:srgbClr val="1E86B4"/>
    <a:srgbClr val="229AD0"/>
    <a:srgbClr val="FFFF00"/>
    <a:srgbClr val="000000"/>
    <a:srgbClr val="D1D1D1"/>
    <a:srgbClr val="E97132"/>
    <a:srgbClr val="FFFFFF"/>
    <a:srgbClr val="C0C4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0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F6731-CE5D-45C9-9CCD-2CD88CC7AF1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CAD5B-DDC0-474D-9BE8-E545B809FB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387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86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6626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372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91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17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818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361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08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48791-6665-88A9-3523-3A56496783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1672FC-802F-66FF-4AF0-5B7BAEB57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22BC3-EEF8-25B9-60DC-BA75C55F6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E33F4-928F-AEF1-28F4-A06C617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FA041-89EE-6BB2-5F2F-17DC1146C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724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04FB8-0D06-E80D-AF94-63974621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46B3B6-B82F-6D76-523E-ED4B0CFC16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22EBE-4E30-D5BA-EED5-846D23DB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301AE-91FD-F2B1-5C55-230D57CF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A70C23-E08B-4C03-C743-D4039FD92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6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599AD1-64AF-350B-1763-D05F431D83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282A0-495A-45AE-EA66-F1D537B03F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7CCB8-D6F3-86A9-8454-315F5B9E6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60673F-252D-4D5C-7E90-029320DE4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DA4CD-5A60-EDA5-BC06-2F24A0E54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38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28AC3-7328-E646-5666-5C76CF6F0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C9E8CB-75A7-0EFB-CF93-C9E0107A2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6E862-AAEA-40D5-A83C-FC4BC1CCD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E18DA-F9AA-6491-88EC-3881D1DB5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9878A-4BDB-67B5-FD89-FBF91AD44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4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D01B-B228-6D7B-893C-541D3B94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D1604-7E95-6B1D-CDAF-7DF5FDA03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B0B879-E546-C04B-9E73-0D6B9350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9AE86-66E8-A903-4210-4B2CB05E0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387065-4ED0-1337-FC97-BA2C3BB7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401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EB449-E85C-CBD7-86D7-5044E69DC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86953-02A3-1323-111D-FFBC5B38DB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9949EA-ABFF-0C63-7D49-4D9F20863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2D974A-4257-786E-A1F3-F54DB98FC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AC850-4395-C550-8048-054D2418A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53EF8-1D05-6056-0FA2-558EB24BE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4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66B1-84CF-A6E3-43FB-1A20A8836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EB7FC7-ACA6-9BB6-AF37-0EDA583DD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46C263-B379-2252-4E07-A3E2E4F8C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805AD4-2490-6FD2-81FF-7454296160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427F91-2FFE-EAB5-18CF-6FEB29E3A6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F6053-74C1-73FC-C0C3-B5E2248A1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C05B4C-673D-2DAC-ED94-25097CC3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BAA6A0-0FD5-BECA-A6C9-2203287E6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012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048C9-FEB7-5B13-4093-132613B22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DD63D6-BF0D-EEEF-9E8F-A445DA756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054664-9048-0B2D-C109-FEACF8C3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95BB52-2647-7B7E-B065-B64CDAB3D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3927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370E2E-A283-67C7-9255-2E1C8E0E2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9477F7-E255-78D3-8CEB-34ED82C0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4A9260-AA2B-333B-66DB-37241E11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504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43B6A-FE6F-A16B-8CC8-C1EC29CCD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759469-DCC9-2B16-0247-D9DD22890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DB3F9-E3E4-D302-8CCE-E4DD9C716C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EB0AB-19AA-1F5E-19A2-42504B48E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5C1C4-138B-437D-B54F-41DBAA52C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99DC6-4E9D-BD60-1E64-4A34BF731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730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7F211-FB63-A82B-AA0F-868C9DCB3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7629AA-6626-9DC5-C97D-5B25043D6C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E77EA4-A91F-C1A8-3825-F57BF6B05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C1C443-DFAA-0A02-FEAC-4DE68A47D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0FD80-12A8-EA46-2A21-89DF8ECF8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820094-56F3-8B84-5800-E035E143E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91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CEF1A4-9A55-AC63-4870-B7145131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162DA-C6CB-4061-67B3-4A9D83C534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4B344-00A7-3412-702D-07C20F530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D6DE79-37ED-4C0A-9B59-9C430318E273}" type="datetimeFigureOut">
              <a:rPr lang="en-US" smtClean="0"/>
              <a:t>9/16/2024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CC46E-5AE4-D477-7F76-D0AF7979F0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53C395-1DD6-C530-3DFB-3440CB2FFB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00CB7D3-83D4-472C-8224-261E9F613A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36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3.png"/><Relationship Id="rId5" Type="http://schemas.openxmlformats.org/officeDocument/2006/relationships/image" Target="../media/image1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9.png"/><Relationship Id="rId7" Type="http://schemas.openxmlformats.org/officeDocument/2006/relationships/image" Target="../media/image3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.png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51EBB-EEEC-1499-FFD5-28053C03C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Hybrid Decentralization for Multi-Robot Orienteering with</a:t>
            </a:r>
            <a:br>
              <a:rPr lang="en-US" sz="4800" b="1" dirty="0"/>
            </a:br>
            <a:r>
              <a:rPr lang="en-US" sz="4800" b="1" dirty="0"/>
              <a:t>Mothership-Passenger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848CF-DCA9-E0A2-2BB7-0DF931A00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20326"/>
            <a:ext cx="9144000" cy="39389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Nathan L. Butler and Geoffrey A. Hollinger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5EB0911-B0BD-C157-0B4D-151C4F60DACD}"/>
              </a:ext>
            </a:extLst>
          </p:cNvPr>
          <p:cNvSpPr txBox="1">
            <a:spLocks/>
          </p:cNvSpPr>
          <p:nvPr/>
        </p:nvSpPr>
        <p:spPr>
          <a:xfrm>
            <a:off x="1524000" y="4156774"/>
            <a:ext cx="9144000" cy="10095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Robotics Program, School of Mechanical, Industrial, and Manufacturing Engineering</a:t>
            </a:r>
          </a:p>
          <a:p>
            <a:r>
              <a:rPr lang="en-US" i="1" dirty="0"/>
              <a:t>Oregon State University</a:t>
            </a:r>
          </a:p>
        </p:txBody>
      </p:sp>
      <p:pic>
        <p:nvPicPr>
          <p:cNvPr id="1026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46E72D6-DEE0-7FF5-5D13-5F8AC709C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50978E5E-37E2-0C90-48FD-C998C67D6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78" y="5657575"/>
            <a:ext cx="1150536" cy="11505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15852E-5A75-43A8-E358-212F6C6B4271}"/>
              </a:ext>
            </a:extLst>
          </p:cNvPr>
          <p:cNvSpPr txBox="1"/>
          <p:nvPr/>
        </p:nvSpPr>
        <p:spPr>
          <a:xfrm>
            <a:off x="1220878" y="6025916"/>
            <a:ext cx="13638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NSF Award No.</a:t>
            </a:r>
          </a:p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2322055 </a:t>
            </a: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03AAFE3C-2EDC-BE34-0918-644F5FFE64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411456" y="6025916"/>
            <a:ext cx="289560" cy="28956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5690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4386"/>
    </mc:Choice>
    <mc:Fallback xmlns="">
      <p:transition advTm="4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96CD42-3F54-B96A-01D9-9897681C6F96}"/>
              </a:ext>
            </a:extLst>
          </p:cNvPr>
          <p:cNvSpPr/>
          <p:nvPr/>
        </p:nvSpPr>
        <p:spPr>
          <a:xfrm>
            <a:off x="8547318" y="539117"/>
            <a:ext cx="1383508" cy="62176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3C49CA-96FD-D164-DAA2-A01CA5AEB5FE}"/>
              </a:ext>
            </a:extLst>
          </p:cNvPr>
          <p:cNvSpPr/>
          <p:nvPr/>
        </p:nvSpPr>
        <p:spPr>
          <a:xfrm>
            <a:off x="647419" y="2686227"/>
            <a:ext cx="6328153" cy="53329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Mothership creates schedule with Sim-BRVNS solver </a:t>
            </a:r>
          </a:p>
        </p:txBody>
      </p:sp>
      <p:sp>
        <p:nvSpPr>
          <p:cNvPr id="169" name="Rectangle: Rounded Corners 168">
            <a:extLst>
              <a:ext uri="{FF2B5EF4-FFF2-40B4-BE49-F238E27FC236}">
                <a16:creationId xmlns:a16="http://schemas.microsoft.com/office/drawing/2014/main" id="{5AB3A7AC-DF12-659B-1125-7CF6F46E7FFC}"/>
              </a:ext>
            </a:extLst>
          </p:cNvPr>
          <p:cNvSpPr/>
          <p:nvPr/>
        </p:nvSpPr>
        <p:spPr>
          <a:xfrm>
            <a:off x="296818" y="2221463"/>
            <a:ext cx="2603109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Message Received:</a:t>
            </a:r>
          </a:p>
        </p:txBody>
      </p:sp>
      <p:sp>
        <p:nvSpPr>
          <p:cNvPr id="170" name="Rectangle: Rounded Corners 169">
            <a:extLst>
              <a:ext uri="{FF2B5EF4-FFF2-40B4-BE49-F238E27FC236}">
                <a16:creationId xmlns:a16="http://schemas.microsoft.com/office/drawing/2014/main" id="{C960CBA2-E66A-F93E-A31B-9216D9FB4B99}"/>
              </a:ext>
            </a:extLst>
          </p:cNvPr>
          <p:cNvSpPr/>
          <p:nvPr/>
        </p:nvSpPr>
        <p:spPr>
          <a:xfrm>
            <a:off x="291166" y="1562294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Request new schedule from Mothership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AAAFE0-0155-6FC3-B4B6-C93F39843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7499E7-47E9-9F78-E5AE-A1FE7DD8B7C0}"/>
              </a:ext>
            </a:extLst>
          </p:cNvPr>
          <p:cNvSpPr/>
          <p:nvPr/>
        </p:nvSpPr>
        <p:spPr>
          <a:xfrm>
            <a:off x="3109295" y="5871666"/>
            <a:ext cx="1609009" cy="486707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30E0D5F6-C245-D41E-B0DF-18FC6057B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ED8C3FA-8A4D-4C67-BF41-72D2068D3D6E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Mothership uses a powerful onboard solver and leverages information it has aggregated to develop a new tour.</a:t>
            </a:r>
          </a:p>
        </p:txBody>
      </p:sp>
    </p:spTree>
    <p:extLst>
      <p:ext uri="{BB962C8B-B14F-4D97-AF65-F5344CB8AC3E}">
        <p14:creationId xmlns:p14="http://schemas.microsoft.com/office/powerpoint/2010/main" val="1287450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659">
        <p159:morph option="byObject"/>
      </p:transition>
    </mc:Choice>
    <mc:Fallback xmlns="">
      <p:transition spd="med" advTm="7659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96CD42-3F54-B96A-01D9-9897681C6F96}"/>
              </a:ext>
            </a:extLst>
          </p:cNvPr>
          <p:cNvSpPr/>
          <p:nvPr/>
        </p:nvSpPr>
        <p:spPr>
          <a:xfrm>
            <a:off x="8547318" y="539117"/>
            <a:ext cx="1383508" cy="62176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F16C63E-C8D2-E9E5-073D-BDF6B39CA2AA}"/>
              </a:ext>
            </a:extLst>
          </p:cNvPr>
          <p:cNvSpPr/>
          <p:nvPr/>
        </p:nvSpPr>
        <p:spPr>
          <a:xfrm>
            <a:off x="647419" y="3349535"/>
            <a:ext cx="6328153" cy="53329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Mothership sends new schedule to Passenger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88793-BA3F-3056-9D29-3570FA259471}"/>
              </a:ext>
            </a:extLst>
          </p:cNvPr>
          <p:cNvSpPr/>
          <p:nvPr/>
        </p:nvSpPr>
        <p:spPr>
          <a:xfrm>
            <a:off x="647419" y="2686227"/>
            <a:ext cx="6328153" cy="53329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Mothership creates schedule with Sim-BRVNS solver 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EB11AA-7972-19A4-3380-2B2A03B3B642}"/>
              </a:ext>
            </a:extLst>
          </p:cNvPr>
          <p:cNvSpPr/>
          <p:nvPr/>
        </p:nvSpPr>
        <p:spPr>
          <a:xfrm>
            <a:off x="296818" y="2221463"/>
            <a:ext cx="2603109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Message Received: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CD5CC19-64E4-007B-C82A-89A39DBA9E99}"/>
              </a:ext>
            </a:extLst>
          </p:cNvPr>
          <p:cNvCxnSpPr>
            <a:cxnSpLocks/>
          </p:cNvCxnSpPr>
          <p:nvPr/>
        </p:nvCxnSpPr>
        <p:spPr>
          <a:xfrm>
            <a:off x="9732882" y="1137116"/>
            <a:ext cx="208953" cy="47001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9C1B161-370E-93ED-099B-E74787DCDCAF}"/>
              </a:ext>
            </a:extLst>
          </p:cNvPr>
          <p:cNvSpPr/>
          <p:nvPr/>
        </p:nvSpPr>
        <p:spPr>
          <a:xfrm>
            <a:off x="291166" y="1562294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Request new schedule from Mothership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48B2642-575E-BF19-F9EB-F8A2969F4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7499E7-47E9-9F78-E5AE-A1FE7DD8B7C0}"/>
              </a:ext>
            </a:extLst>
          </p:cNvPr>
          <p:cNvSpPr/>
          <p:nvPr/>
        </p:nvSpPr>
        <p:spPr>
          <a:xfrm>
            <a:off x="3622164" y="5202936"/>
            <a:ext cx="595147" cy="339859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E2CD5109-E4B5-56E4-2EA4-60D8D03FA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4DCEF8E-3DF3-AEED-4072-C08203081D0E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Mothership attempts to return the new tour to the Passenger </a:t>
            </a:r>
          </a:p>
        </p:txBody>
      </p:sp>
    </p:spTree>
    <p:extLst>
      <p:ext uri="{BB962C8B-B14F-4D97-AF65-F5344CB8AC3E}">
        <p14:creationId xmlns:p14="http://schemas.microsoft.com/office/powerpoint/2010/main" val="1013815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4141">
        <p159:morph option="byObject"/>
      </p:transition>
    </mc:Choice>
    <mc:Fallback xmlns="">
      <p:transition spd="med" advTm="4141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96CD42-3F54-B96A-01D9-9897681C6F96}"/>
              </a:ext>
            </a:extLst>
          </p:cNvPr>
          <p:cNvSpPr/>
          <p:nvPr/>
        </p:nvSpPr>
        <p:spPr>
          <a:xfrm>
            <a:off x="9822611" y="1433668"/>
            <a:ext cx="563010" cy="50611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8001919-5CE8-B67D-630B-DE032ADDAEED}"/>
              </a:ext>
            </a:extLst>
          </p:cNvPr>
          <p:cNvSpPr/>
          <p:nvPr/>
        </p:nvSpPr>
        <p:spPr>
          <a:xfrm>
            <a:off x="296818" y="3777352"/>
            <a:ext cx="2603109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Message Received: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4BF503B-55EE-D1A1-E656-6420299CD3BB}"/>
              </a:ext>
            </a:extLst>
          </p:cNvPr>
          <p:cNvSpPr/>
          <p:nvPr/>
        </p:nvSpPr>
        <p:spPr>
          <a:xfrm>
            <a:off x="690891" y="4240421"/>
            <a:ext cx="6927229" cy="533298"/>
          </a:xfrm>
          <a:prstGeom prst="roundRect">
            <a:avLst/>
          </a:prstGeom>
          <a:solidFill>
            <a:srgbClr val="1E86B4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Begin executing new schedule, share updated schedule distribution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F3BDE61-38A6-1722-799B-E4F1DD6989A8}"/>
              </a:ext>
            </a:extLst>
          </p:cNvPr>
          <p:cNvCxnSpPr>
            <a:cxnSpLocks/>
          </p:cNvCxnSpPr>
          <p:nvPr/>
        </p:nvCxnSpPr>
        <p:spPr>
          <a:xfrm flipH="1" flipV="1">
            <a:off x="9703252" y="1026160"/>
            <a:ext cx="208953" cy="470013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C138E0-339F-48BD-E79C-99920484FA0B}"/>
              </a:ext>
            </a:extLst>
          </p:cNvPr>
          <p:cNvCxnSpPr>
            <a:cxnSpLocks/>
          </p:cNvCxnSpPr>
          <p:nvPr/>
        </p:nvCxnSpPr>
        <p:spPr>
          <a:xfrm>
            <a:off x="10326589" y="1830023"/>
            <a:ext cx="608644" cy="18037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7942246-0493-2DF9-4161-BE4D3F443A4A}"/>
              </a:ext>
            </a:extLst>
          </p:cNvPr>
          <p:cNvSpPr/>
          <p:nvPr/>
        </p:nvSpPr>
        <p:spPr>
          <a:xfrm>
            <a:off x="647419" y="3123204"/>
            <a:ext cx="6328153" cy="53329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Mothership sends new schedule to Passenger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7656EC8-59D2-8DD5-9304-37842602A016}"/>
              </a:ext>
            </a:extLst>
          </p:cNvPr>
          <p:cNvSpPr/>
          <p:nvPr/>
        </p:nvSpPr>
        <p:spPr>
          <a:xfrm>
            <a:off x="647419" y="2459896"/>
            <a:ext cx="6328153" cy="533298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Mothership creates schedule with Sim-BRVNS solver 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580E8B3-2930-3C72-DCE9-3D3047531798}"/>
              </a:ext>
            </a:extLst>
          </p:cNvPr>
          <p:cNvSpPr/>
          <p:nvPr/>
        </p:nvSpPr>
        <p:spPr>
          <a:xfrm>
            <a:off x="296818" y="1995132"/>
            <a:ext cx="2603109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Message Received: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360D280-0149-5E2D-C0A3-2127F3737DC7}"/>
              </a:ext>
            </a:extLst>
          </p:cNvPr>
          <p:cNvSpPr/>
          <p:nvPr/>
        </p:nvSpPr>
        <p:spPr>
          <a:xfrm>
            <a:off x="291166" y="1335963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Request new schedule from Mothership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2286A8-535E-63D9-6FFB-E135B8324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D7499E7-47E9-9F78-E5AE-A1FE7DD8B7C0}"/>
              </a:ext>
            </a:extLst>
          </p:cNvPr>
          <p:cNvSpPr/>
          <p:nvPr/>
        </p:nvSpPr>
        <p:spPr>
          <a:xfrm>
            <a:off x="5473421" y="5418379"/>
            <a:ext cx="595147" cy="421027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A0EE4BC-9DAC-83E7-E5A7-16A378F9E52D}"/>
              </a:ext>
            </a:extLst>
          </p:cNvPr>
          <p:cNvSpPr/>
          <p:nvPr/>
        </p:nvSpPr>
        <p:spPr>
          <a:xfrm>
            <a:off x="6321745" y="6340085"/>
            <a:ext cx="595147" cy="421027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ED59863-AC2E-8BD3-355D-2C3723A8A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9B358D8-F2B6-D8F6-0F67-A3747F95BA78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If received, the Passenger begins to execute the new tour and communicates its new plan to neighboring robots.</a:t>
            </a:r>
          </a:p>
        </p:txBody>
      </p:sp>
    </p:spTree>
    <p:extLst>
      <p:ext uri="{BB962C8B-B14F-4D97-AF65-F5344CB8AC3E}">
        <p14:creationId xmlns:p14="http://schemas.microsoft.com/office/powerpoint/2010/main" val="19053914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451">
        <p159:morph option="byObject"/>
      </p:transition>
    </mc:Choice>
    <mc:Fallback xmlns="">
      <p:transition spd="med" advTm="7451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EB11AA-7972-19A4-3380-2B2A03B3B642}"/>
              </a:ext>
            </a:extLst>
          </p:cNvPr>
          <p:cNvSpPr/>
          <p:nvPr/>
        </p:nvSpPr>
        <p:spPr>
          <a:xfrm>
            <a:off x="291166" y="1303282"/>
            <a:ext cx="3430442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no schedule from Mothership: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673C4CA-DD5E-93ED-C059-B420F580BA47}"/>
              </a:ext>
            </a:extLst>
          </p:cNvPr>
          <p:cNvSpPr/>
          <p:nvPr/>
        </p:nvSpPr>
        <p:spPr>
          <a:xfrm>
            <a:off x="9822611" y="1433668"/>
            <a:ext cx="563010" cy="50611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331508E-215C-5275-A979-F063EBADD437}"/>
              </a:ext>
            </a:extLst>
          </p:cNvPr>
          <p:cNvSpPr/>
          <p:nvPr/>
        </p:nvSpPr>
        <p:spPr>
          <a:xfrm>
            <a:off x="647419" y="1760028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Solve set of local schedules with MCTS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377ADF4-EA4F-BBD5-0B48-BAB28AF5F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FE24A2A-95BD-BA56-DB2A-D7B7A535BD17}"/>
              </a:ext>
            </a:extLst>
          </p:cNvPr>
          <p:cNvSpPr/>
          <p:nvPr/>
        </p:nvSpPr>
        <p:spPr>
          <a:xfrm>
            <a:off x="6028221" y="5449862"/>
            <a:ext cx="1204683" cy="421027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6056BB85-C781-3874-995F-29E9CDB9C4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6A82207-95A1-5770-3F21-D15A0B5A0F49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Otherwise, the Passenger uses a local solver to create a set of possible tours given locally-available information.</a:t>
            </a:r>
          </a:p>
        </p:txBody>
      </p:sp>
    </p:spTree>
    <p:extLst>
      <p:ext uri="{BB962C8B-B14F-4D97-AF65-F5344CB8AC3E}">
        <p14:creationId xmlns:p14="http://schemas.microsoft.com/office/powerpoint/2010/main" val="14039155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7977">
        <p159:morph option="byObject"/>
      </p:transition>
    </mc:Choice>
    <mc:Fallback xmlns="">
      <p:transition spd="med" advTm="7977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EB11AA-7972-19A4-3380-2B2A03B3B642}"/>
              </a:ext>
            </a:extLst>
          </p:cNvPr>
          <p:cNvSpPr/>
          <p:nvPr/>
        </p:nvSpPr>
        <p:spPr>
          <a:xfrm>
            <a:off x="291166" y="1303282"/>
            <a:ext cx="3430442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no schedule from Mothership: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673C4CA-DD5E-93ED-C059-B420F580BA47}"/>
              </a:ext>
            </a:extLst>
          </p:cNvPr>
          <p:cNvSpPr/>
          <p:nvPr/>
        </p:nvSpPr>
        <p:spPr>
          <a:xfrm>
            <a:off x="9822611" y="1433668"/>
            <a:ext cx="563010" cy="50611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331508E-215C-5275-A979-F063EBADD437}"/>
              </a:ext>
            </a:extLst>
          </p:cNvPr>
          <p:cNvSpPr/>
          <p:nvPr/>
        </p:nvSpPr>
        <p:spPr>
          <a:xfrm>
            <a:off x="647419" y="1760028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Solve set of local schedules with MCTS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DE1E962-0563-DCC5-7CE7-018EBDB14186}"/>
              </a:ext>
            </a:extLst>
          </p:cNvPr>
          <p:cNvSpPr/>
          <p:nvPr/>
        </p:nvSpPr>
        <p:spPr>
          <a:xfrm>
            <a:off x="647419" y="2406788"/>
            <a:ext cx="8002905" cy="53329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Evaluate MCTS solutions and stored schedules, select best-performing subset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8F5B5D-FAC1-4373-6D6F-E0C6068C7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FE24A2A-95BD-BA56-DB2A-D7B7A535BD17}"/>
              </a:ext>
            </a:extLst>
          </p:cNvPr>
          <p:cNvSpPr/>
          <p:nvPr/>
        </p:nvSpPr>
        <p:spPr>
          <a:xfrm>
            <a:off x="6096000" y="5911661"/>
            <a:ext cx="1703832" cy="32763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C3FEA23-DBCF-2110-BB6E-551B44A85E55}"/>
              </a:ext>
            </a:extLst>
          </p:cNvPr>
          <p:cNvSpPr/>
          <p:nvPr/>
        </p:nvSpPr>
        <p:spPr>
          <a:xfrm>
            <a:off x="7187741" y="5457030"/>
            <a:ext cx="575515" cy="327630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EB0CD74-DA61-B63E-F026-704537D928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0AFD3DC-6A97-5F98-786F-4C5C6137DAEA}"/>
              </a:ext>
            </a:extLst>
          </p:cNvPr>
          <p:cNvSpPr/>
          <p:nvPr/>
        </p:nvSpPr>
        <p:spPr>
          <a:xfrm>
            <a:off x="7811730" y="3624365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Passenger compares its new tours to a set of previously-solved tours, evaluating reward and reliability.</a:t>
            </a:r>
          </a:p>
        </p:txBody>
      </p:sp>
    </p:spTree>
    <p:extLst>
      <p:ext uri="{BB962C8B-B14F-4D97-AF65-F5344CB8AC3E}">
        <p14:creationId xmlns:p14="http://schemas.microsoft.com/office/powerpoint/2010/main" val="4212188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6853">
        <p159:morph option="byObject"/>
      </p:transition>
    </mc:Choice>
    <mc:Fallback xmlns="">
      <p:transition spd="med" advTm="6853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9E2489D-E1A9-173B-44E3-2F61542322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3EB11AA-7972-19A4-3380-2B2A03B3B642}"/>
              </a:ext>
            </a:extLst>
          </p:cNvPr>
          <p:cNvSpPr/>
          <p:nvPr/>
        </p:nvSpPr>
        <p:spPr>
          <a:xfrm>
            <a:off x="291166" y="1303282"/>
            <a:ext cx="3430442" cy="338893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If no schedule from Mothership: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673C4CA-DD5E-93ED-C059-B420F580BA47}"/>
              </a:ext>
            </a:extLst>
          </p:cNvPr>
          <p:cNvSpPr/>
          <p:nvPr/>
        </p:nvSpPr>
        <p:spPr>
          <a:xfrm>
            <a:off x="9822611" y="1433668"/>
            <a:ext cx="563010" cy="506117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FE24A2A-95BD-BA56-DB2A-D7B7A535BD17}"/>
              </a:ext>
            </a:extLst>
          </p:cNvPr>
          <p:cNvSpPr/>
          <p:nvPr/>
        </p:nvSpPr>
        <p:spPr>
          <a:xfrm>
            <a:off x="6324600" y="6358373"/>
            <a:ext cx="588264" cy="402283"/>
          </a:xfrm>
          <a:prstGeom prst="roundRect">
            <a:avLst/>
          </a:prstGeom>
          <a:solidFill>
            <a:srgbClr val="FFFF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331508E-215C-5275-A979-F063EBADD437}"/>
              </a:ext>
            </a:extLst>
          </p:cNvPr>
          <p:cNvSpPr/>
          <p:nvPr/>
        </p:nvSpPr>
        <p:spPr>
          <a:xfrm>
            <a:off x="647419" y="1760028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Solve set of local schedules with MCTS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DE1E962-0563-DCC5-7CE7-018EBDB14186}"/>
              </a:ext>
            </a:extLst>
          </p:cNvPr>
          <p:cNvSpPr/>
          <p:nvPr/>
        </p:nvSpPr>
        <p:spPr>
          <a:xfrm>
            <a:off x="647419" y="2406788"/>
            <a:ext cx="8002905" cy="53329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Evaluate MCTS solutions and stored schedules, select best-performing subset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0AF658C-6575-3AA4-8EBF-FD4A3873B4D5}"/>
              </a:ext>
            </a:extLst>
          </p:cNvPr>
          <p:cNvSpPr/>
          <p:nvPr/>
        </p:nvSpPr>
        <p:spPr>
          <a:xfrm>
            <a:off x="647420" y="3053548"/>
            <a:ext cx="6969232" cy="533298"/>
          </a:xfrm>
          <a:prstGeom prst="roundRect">
            <a:avLst/>
          </a:prstGeom>
          <a:solidFill>
            <a:srgbClr val="229AD0"/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Begin executing best schedule, share updated schedule distribution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6C0A2E6-DFC0-05FB-8F4D-D415861A7D4F}"/>
              </a:ext>
            </a:extLst>
          </p:cNvPr>
          <p:cNvCxnSpPr>
            <a:cxnSpLocks/>
          </p:cNvCxnSpPr>
          <p:nvPr/>
        </p:nvCxnSpPr>
        <p:spPr>
          <a:xfrm flipH="1" flipV="1">
            <a:off x="9703252" y="1026160"/>
            <a:ext cx="208953" cy="470013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877AA8-0755-4693-6B9F-3E997C37C8B9}"/>
              </a:ext>
            </a:extLst>
          </p:cNvPr>
          <p:cNvCxnSpPr>
            <a:cxnSpLocks/>
          </p:cNvCxnSpPr>
          <p:nvPr/>
        </p:nvCxnSpPr>
        <p:spPr>
          <a:xfrm>
            <a:off x="10326589" y="1830023"/>
            <a:ext cx="608644" cy="18037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8A915FC8-629D-1CCF-6789-CB227CDF9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1CBD971-16D1-79B4-4E8F-AA3C6BDDB169}"/>
              </a:ext>
            </a:extLst>
          </p:cNvPr>
          <p:cNvSpPr/>
          <p:nvPr/>
        </p:nvSpPr>
        <p:spPr>
          <a:xfrm>
            <a:off x="7811730" y="3129500"/>
            <a:ext cx="4140545" cy="186524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Passenger generates a schedule distribution with the top-performing schedules and communicates this to neighbors. It then begins executing the best-performing schedule.</a:t>
            </a:r>
          </a:p>
        </p:txBody>
      </p:sp>
    </p:spTree>
    <p:extLst>
      <p:ext uri="{BB962C8B-B14F-4D97-AF65-F5344CB8AC3E}">
        <p14:creationId xmlns:p14="http://schemas.microsoft.com/office/powerpoint/2010/main" val="37663605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9027">
        <p159:morph option="byObject"/>
      </p:transition>
    </mc:Choice>
    <mc:Fallback xmlns="">
      <p:transition spd="med" advTm="902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AAE841-6727-81D4-C34F-B5DE11499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038" y="2186500"/>
            <a:ext cx="9759924" cy="2484999"/>
          </a:xfrm>
          <a:prstGeom prst="rect">
            <a:avLst/>
          </a:prstGeom>
        </p:spPr>
      </p:pic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72FF498D-5E72-334C-50BD-186EC30C8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1E96093-88B4-AC0E-A908-E888AC52D79D}"/>
              </a:ext>
            </a:extLst>
          </p:cNvPr>
          <p:cNvSpPr/>
          <p:nvPr/>
        </p:nvSpPr>
        <p:spPr>
          <a:xfrm>
            <a:off x="1754374" y="577218"/>
            <a:ext cx="8683249" cy="12515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With this hybrid framework, Passengers with strong connections to the Mothership are equipped to operate using well-informed centrally-developed tours while Passengers with strong connections to neighboring Passengers solve tours as a distributed system.</a:t>
            </a:r>
          </a:p>
        </p:txBody>
      </p:sp>
    </p:spTree>
    <p:extLst>
      <p:ext uri="{BB962C8B-B14F-4D97-AF65-F5344CB8AC3E}">
        <p14:creationId xmlns:p14="http://schemas.microsoft.com/office/powerpoint/2010/main" val="72408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0826">
        <p159:morph option="byObject"/>
      </p:transition>
    </mc:Choice>
    <mc:Fallback xmlns="">
      <p:transition spd="slow" advTm="10826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BAAE841-6727-81D4-C34F-B5DE11499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6038" y="2186500"/>
            <a:ext cx="9759924" cy="2484999"/>
          </a:xfrm>
          <a:prstGeom prst="rect">
            <a:avLst/>
          </a:prstGeom>
        </p:spPr>
      </p:pic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72FF498D-5E72-334C-50BD-186EC30C8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E96093-88B4-AC0E-A908-E888AC52D79D}"/>
              </a:ext>
            </a:extLst>
          </p:cNvPr>
          <p:cNvSpPr/>
          <p:nvPr/>
        </p:nvSpPr>
        <p:spPr>
          <a:xfrm>
            <a:off x="1754375" y="577218"/>
            <a:ext cx="8683249" cy="12515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This enables the system to take advantage of the high-performing solutions generated by a centralized controller while remaining robust to lost connections to the central node. </a:t>
            </a:r>
          </a:p>
        </p:txBody>
      </p:sp>
    </p:spTree>
    <p:extLst>
      <p:ext uri="{BB962C8B-B14F-4D97-AF65-F5344CB8AC3E}">
        <p14:creationId xmlns:p14="http://schemas.microsoft.com/office/powerpoint/2010/main" val="363607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7193">
        <p159:morph option="byObject"/>
      </p:transition>
    </mc:Choice>
    <mc:Fallback xmlns="">
      <p:transition spd="slow" advTm="7193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7890D5F8-2BCB-4E61-BFB2-6A6230611B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3705" y="3999246"/>
            <a:ext cx="2039809" cy="2039809"/>
          </a:xfrm>
          <a:prstGeom prst="rect">
            <a:avLst/>
          </a:prstGeom>
        </p:spPr>
      </p:pic>
      <p:pic>
        <p:nvPicPr>
          <p:cNvPr id="6" name="Picture 5" descr="Guidelines | University Relations and Marketing | Oregon State University">
            <a:extLst>
              <a:ext uri="{FF2B5EF4-FFF2-40B4-BE49-F238E27FC236}">
                <a16:creationId xmlns:a16="http://schemas.microsoft.com/office/drawing/2014/main" id="{BD7C88B7-0348-8B2F-5450-B2F37BBCD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250" y="4451754"/>
            <a:ext cx="2836984" cy="113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0367CD-ED8B-2B7A-EE76-A1B9D7498619}"/>
              </a:ext>
            </a:extLst>
          </p:cNvPr>
          <p:cNvCxnSpPr/>
          <p:nvPr/>
        </p:nvCxnSpPr>
        <p:spPr>
          <a:xfrm>
            <a:off x="1302530" y="3516925"/>
            <a:ext cx="919424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EC690B0-4B95-07FA-ECB5-8018D4F30473}"/>
              </a:ext>
            </a:extLst>
          </p:cNvPr>
          <p:cNvSpPr/>
          <p:nvPr/>
        </p:nvSpPr>
        <p:spPr>
          <a:xfrm>
            <a:off x="2751103" y="1467985"/>
            <a:ext cx="6689793" cy="119502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ysClr val="windowText" lastClr="000000"/>
                </a:solidFill>
              </a:rPr>
              <a:t>Contact: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Nathan Butler: butlnath@oregonstate.edu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Geoffrey Hollinger: geoff.hollinger@oregonstate.edu</a:t>
            </a: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AF3B824-D042-9BD4-5D83-62A204ED85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352577" y="6199632"/>
            <a:ext cx="576072" cy="57607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9228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2"/>
    </mc:Choice>
    <mc:Fallback xmlns="">
      <p:transition spd="slow" advTm="4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ADD3C81-6BF2-3498-5F28-5FE979D04003}"/>
              </a:ext>
            </a:extLst>
          </p:cNvPr>
          <p:cNvSpPr/>
          <p:nvPr/>
        </p:nvSpPr>
        <p:spPr>
          <a:xfrm>
            <a:off x="737716" y="2416950"/>
            <a:ext cx="10515600" cy="167272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In this work, we leverage a hybrid centralized-distributed network available in robotic Mothership-Passenger systems to solve complex orienteering problems.</a:t>
            </a:r>
          </a:p>
        </p:txBody>
      </p:sp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9FFE1A5-D618-5945-8F14-9D5872786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67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 advTm="5484">
        <p:fade/>
      </p:transition>
    </mc:Choice>
    <mc:Fallback xmlns="">
      <p:transition advTm="548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675FDBA3-66B4-33C0-5A3E-44DD3654AE18}"/>
              </a:ext>
            </a:extLst>
          </p:cNvPr>
          <p:cNvSpPr/>
          <p:nvPr/>
        </p:nvSpPr>
        <p:spPr>
          <a:xfrm>
            <a:off x="-21435" y="1026235"/>
            <a:ext cx="12143759" cy="445718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5000"/>
                  <a:lumOff val="75000"/>
                  <a:shade val="30000"/>
                  <a:satMod val="115000"/>
                </a:schemeClr>
              </a:gs>
              <a:gs pos="50000">
                <a:schemeClr val="tx2">
                  <a:lumMod val="25000"/>
                  <a:lumOff val="75000"/>
                  <a:shade val="67500"/>
                  <a:satMod val="115000"/>
                </a:schemeClr>
              </a:gs>
              <a:gs pos="100000">
                <a:schemeClr val="tx2">
                  <a:lumMod val="25000"/>
                  <a:lumOff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AD52F567-AA18-4A06-D888-8768FA5B0B75}"/>
              </a:ext>
            </a:extLst>
          </p:cNvPr>
          <p:cNvSpPr/>
          <p:nvPr/>
        </p:nvSpPr>
        <p:spPr>
          <a:xfrm rot="11106912">
            <a:off x="2966785" y="1082035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E4DC9AB-260B-7E78-EAD1-3438E1E39211}"/>
              </a:ext>
            </a:extLst>
          </p:cNvPr>
          <p:cNvGrpSpPr/>
          <p:nvPr/>
        </p:nvGrpSpPr>
        <p:grpSpPr>
          <a:xfrm>
            <a:off x="193545" y="186097"/>
            <a:ext cx="1937570" cy="809853"/>
            <a:chOff x="157526" y="-337962"/>
            <a:chExt cx="1937570" cy="809853"/>
          </a:xfrm>
        </p:grpSpPr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31D852C6-DB85-6168-6AA3-2F76B41D62A2}"/>
                </a:ext>
              </a:extLst>
            </p:cNvPr>
            <p:cNvSpPr/>
            <p:nvPr/>
          </p:nvSpPr>
          <p:spPr>
            <a:xfrm rot="8100000">
              <a:off x="157526" y="-330678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1FF27649-72E7-2A45-E152-80670E9BECF2}"/>
                </a:ext>
              </a:extLst>
            </p:cNvPr>
            <p:cNvSpPr/>
            <p:nvPr/>
          </p:nvSpPr>
          <p:spPr>
            <a:xfrm rot="8100000">
              <a:off x="725027" y="-337962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Arc 82">
              <a:extLst>
                <a:ext uri="{FF2B5EF4-FFF2-40B4-BE49-F238E27FC236}">
                  <a16:creationId xmlns:a16="http://schemas.microsoft.com/office/drawing/2014/main" id="{14E111FE-1B1F-A485-A1ED-19E9EB69D828}"/>
                </a:ext>
              </a:extLst>
            </p:cNvPr>
            <p:cNvSpPr/>
            <p:nvPr/>
          </p:nvSpPr>
          <p:spPr>
            <a:xfrm rot="8100000">
              <a:off x="1292528" y="-330677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F76166A7-8C43-E510-18DB-B58F5AAADC6D}"/>
              </a:ext>
            </a:extLst>
          </p:cNvPr>
          <p:cNvSpPr/>
          <p:nvPr/>
        </p:nvSpPr>
        <p:spPr>
          <a:xfrm>
            <a:off x="-343777" y="770269"/>
            <a:ext cx="2698551" cy="269879"/>
          </a:xfrm>
          <a:custGeom>
            <a:avLst/>
            <a:gdLst>
              <a:gd name="connsiteX0" fmla="*/ 0 w 2190613"/>
              <a:gd name="connsiteY0" fmla="*/ 26314 h 256558"/>
              <a:gd name="connsiteX1" fmla="*/ 59206 w 2190613"/>
              <a:gd name="connsiteY1" fmla="*/ 59206 h 256558"/>
              <a:gd name="connsiteX2" fmla="*/ 124990 w 2190613"/>
              <a:gd name="connsiteY2" fmla="*/ 78941 h 256558"/>
              <a:gd name="connsiteX3" fmla="*/ 217088 w 2190613"/>
              <a:gd name="connsiteY3" fmla="*/ 85519 h 256558"/>
              <a:gd name="connsiteX4" fmla="*/ 302607 w 2190613"/>
              <a:gd name="connsiteY4" fmla="*/ 78941 h 256558"/>
              <a:gd name="connsiteX5" fmla="*/ 381548 w 2190613"/>
              <a:gd name="connsiteY5" fmla="*/ 32892 h 256558"/>
              <a:gd name="connsiteX6" fmla="*/ 440754 w 2190613"/>
              <a:gd name="connsiteY6" fmla="*/ 92098 h 256558"/>
              <a:gd name="connsiteX7" fmla="*/ 526273 w 2190613"/>
              <a:gd name="connsiteY7" fmla="*/ 105255 h 256558"/>
              <a:gd name="connsiteX8" fmla="*/ 638106 w 2190613"/>
              <a:gd name="connsiteY8" fmla="*/ 85519 h 256558"/>
              <a:gd name="connsiteX9" fmla="*/ 670999 w 2190613"/>
              <a:gd name="connsiteY9" fmla="*/ 52627 h 256558"/>
              <a:gd name="connsiteX10" fmla="*/ 710469 w 2190613"/>
              <a:gd name="connsiteY10" fmla="*/ 19735 h 256558"/>
              <a:gd name="connsiteX11" fmla="*/ 802567 w 2190613"/>
              <a:gd name="connsiteY11" fmla="*/ 78941 h 256558"/>
              <a:gd name="connsiteX12" fmla="*/ 855194 w 2190613"/>
              <a:gd name="connsiteY12" fmla="*/ 105255 h 256558"/>
              <a:gd name="connsiteX13" fmla="*/ 940714 w 2190613"/>
              <a:gd name="connsiteY13" fmla="*/ 98676 h 256558"/>
              <a:gd name="connsiteX14" fmla="*/ 1026233 w 2190613"/>
              <a:gd name="connsiteY14" fmla="*/ 72363 h 256558"/>
              <a:gd name="connsiteX15" fmla="*/ 1065704 w 2190613"/>
              <a:gd name="connsiteY15" fmla="*/ 46049 h 256558"/>
              <a:gd name="connsiteX16" fmla="*/ 1072282 w 2190613"/>
              <a:gd name="connsiteY16" fmla="*/ 39470 h 256558"/>
              <a:gd name="connsiteX17" fmla="*/ 1118331 w 2190613"/>
              <a:gd name="connsiteY17" fmla="*/ 19735 h 256558"/>
              <a:gd name="connsiteX18" fmla="*/ 1217007 w 2190613"/>
              <a:gd name="connsiteY18" fmla="*/ 78941 h 256558"/>
              <a:gd name="connsiteX19" fmla="*/ 1289370 w 2190613"/>
              <a:gd name="connsiteY19" fmla="*/ 92098 h 256558"/>
              <a:gd name="connsiteX20" fmla="*/ 1361732 w 2190613"/>
              <a:gd name="connsiteY20" fmla="*/ 78941 h 256558"/>
              <a:gd name="connsiteX21" fmla="*/ 1427517 w 2190613"/>
              <a:gd name="connsiteY21" fmla="*/ 46049 h 256558"/>
              <a:gd name="connsiteX22" fmla="*/ 1473565 w 2190613"/>
              <a:gd name="connsiteY22" fmla="*/ 13157 h 256558"/>
              <a:gd name="connsiteX23" fmla="*/ 1552506 w 2190613"/>
              <a:gd name="connsiteY23" fmla="*/ 65784 h 256558"/>
              <a:gd name="connsiteX24" fmla="*/ 1605134 w 2190613"/>
              <a:gd name="connsiteY24" fmla="*/ 85519 h 256558"/>
              <a:gd name="connsiteX25" fmla="*/ 1664340 w 2190613"/>
              <a:gd name="connsiteY25" fmla="*/ 98676 h 256558"/>
              <a:gd name="connsiteX26" fmla="*/ 1664340 w 2190613"/>
              <a:gd name="connsiteY26" fmla="*/ 98676 h 256558"/>
              <a:gd name="connsiteX27" fmla="*/ 1795908 w 2190613"/>
              <a:gd name="connsiteY27" fmla="*/ 59206 h 256558"/>
              <a:gd name="connsiteX28" fmla="*/ 1841957 w 2190613"/>
              <a:gd name="connsiteY28" fmla="*/ 19735 h 256558"/>
              <a:gd name="connsiteX29" fmla="*/ 1914319 w 2190613"/>
              <a:gd name="connsiteY29" fmla="*/ 72363 h 256558"/>
              <a:gd name="connsiteX30" fmla="*/ 2006417 w 2190613"/>
              <a:gd name="connsiteY30" fmla="*/ 85519 h 256558"/>
              <a:gd name="connsiteX31" fmla="*/ 2072201 w 2190613"/>
              <a:gd name="connsiteY31" fmla="*/ 65784 h 256558"/>
              <a:gd name="connsiteX32" fmla="*/ 2151142 w 2190613"/>
              <a:gd name="connsiteY32" fmla="*/ 32892 h 256558"/>
              <a:gd name="connsiteX33" fmla="*/ 2184035 w 2190613"/>
              <a:gd name="connsiteY33" fmla="*/ 0 h 256558"/>
              <a:gd name="connsiteX34" fmla="*/ 2190613 w 2190613"/>
              <a:gd name="connsiteY34" fmla="*/ 256558 h 256558"/>
              <a:gd name="connsiteX35" fmla="*/ 0 w 2190613"/>
              <a:gd name="connsiteY35" fmla="*/ 256558 h 256558"/>
              <a:gd name="connsiteX36" fmla="*/ 0 w 2190613"/>
              <a:gd name="connsiteY36" fmla="*/ 26314 h 25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0613" h="256558">
                <a:moveTo>
                  <a:pt x="0" y="26314"/>
                </a:moveTo>
                <a:lnTo>
                  <a:pt x="59206" y="59206"/>
                </a:lnTo>
                <a:lnTo>
                  <a:pt x="124990" y="78941"/>
                </a:lnTo>
                <a:lnTo>
                  <a:pt x="217088" y="85519"/>
                </a:lnTo>
                <a:lnTo>
                  <a:pt x="302607" y="78941"/>
                </a:lnTo>
                <a:lnTo>
                  <a:pt x="381548" y="32892"/>
                </a:lnTo>
                <a:lnTo>
                  <a:pt x="440754" y="92098"/>
                </a:lnTo>
                <a:lnTo>
                  <a:pt x="526273" y="105255"/>
                </a:lnTo>
                <a:lnTo>
                  <a:pt x="638106" y="85519"/>
                </a:lnTo>
                <a:lnTo>
                  <a:pt x="670999" y="52627"/>
                </a:lnTo>
                <a:lnTo>
                  <a:pt x="710469" y="19735"/>
                </a:lnTo>
                <a:lnTo>
                  <a:pt x="802567" y="78941"/>
                </a:lnTo>
                <a:lnTo>
                  <a:pt x="855194" y="105255"/>
                </a:lnTo>
                <a:lnTo>
                  <a:pt x="940714" y="98676"/>
                </a:lnTo>
                <a:lnTo>
                  <a:pt x="1026233" y="72363"/>
                </a:lnTo>
                <a:lnTo>
                  <a:pt x="1065704" y="46049"/>
                </a:lnTo>
                <a:lnTo>
                  <a:pt x="1072282" y="39470"/>
                </a:lnTo>
                <a:lnTo>
                  <a:pt x="1118331" y="19735"/>
                </a:lnTo>
                <a:lnTo>
                  <a:pt x="1217007" y="78941"/>
                </a:lnTo>
                <a:lnTo>
                  <a:pt x="1289370" y="92098"/>
                </a:lnTo>
                <a:lnTo>
                  <a:pt x="1361732" y="78941"/>
                </a:lnTo>
                <a:lnTo>
                  <a:pt x="1427517" y="46049"/>
                </a:lnTo>
                <a:lnTo>
                  <a:pt x="1473565" y="13157"/>
                </a:lnTo>
                <a:lnTo>
                  <a:pt x="1552506" y="65784"/>
                </a:lnTo>
                <a:lnTo>
                  <a:pt x="1605134" y="85519"/>
                </a:lnTo>
                <a:lnTo>
                  <a:pt x="1664340" y="98676"/>
                </a:lnTo>
                <a:lnTo>
                  <a:pt x="1664340" y="98676"/>
                </a:lnTo>
                <a:lnTo>
                  <a:pt x="1795908" y="59206"/>
                </a:lnTo>
                <a:lnTo>
                  <a:pt x="1841957" y="19735"/>
                </a:lnTo>
                <a:lnTo>
                  <a:pt x="1914319" y="72363"/>
                </a:lnTo>
                <a:lnTo>
                  <a:pt x="2006417" y="85519"/>
                </a:lnTo>
                <a:lnTo>
                  <a:pt x="2072201" y="65784"/>
                </a:lnTo>
                <a:lnTo>
                  <a:pt x="2151142" y="32892"/>
                </a:lnTo>
                <a:lnTo>
                  <a:pt x="2184035" y="0"/>
                </a:lnTo>
                <a:lnTo>
                  <a:pt x="2190613" y="256558"/>
                </a:lnTo>
                <a:lnTo>
                  <a:pt x="0" y="256558"/>
                </a:lnTo>
                <a:lnTo>
                  <a:pt x="0" y="26314"/>
                </a:lnTo>
                <a:close/>
              </a:path>
            </a:pathLst>
          </a:cu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573EE4E9-87DF-687F-13F8-541CFB563911}"/>
              </a:ext>
            </a:extLst>
          </p:cNvPr>
          <p:cNvSpPr/>
          <p:nvPr/>
        </p:nvSpPr>
        <p:spPr>
          <a:xfrm rot="20884359">
            <a:off x="8336373" y="4909782"/>
            <a:ext cx="354967" cy="453445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DE75BE9-20F9-EA77-C4A1-F64EC541E8F6}"/>
              </a:ext>
            </a:extLst>
          </p:cNvPr>
          <p:cNvSpPr/>
          <p:nvPr/>
        </p:nvSpPr>
        <p:spPr>
          <a:xfrm rot="13090487">
            <a:off x="6649078" y="3088340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532A6EE-C0D8-2C53-6F21-7CB8DB76EBC0}"/>
              </a:ext>
            </a:extLst>
          </p:cNvPr>
          <p:cNvGrpSpPr/>
          <p:nvPr/>
        </p:nvGrpSpPr>
        <p:grpSpPr>
          <a:xfrm rot="1323749">
            <a:off x="2826010" y="3358482"/>
            <a:ext cx="438332" cy="122999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BF2D54-D75F-5748-BC4A-E2010BF6E6CB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34" name="Flowchart: Manual Operation 33">
              <a:extLst>
                <a:ext uri="{FF2B5EF4-FFF2-40B4-BE49-F238E27FC236}">
                  <a16:creationId xmlns:a16="http://schemas.microsoft.com/office/drawing/2014/main" id="{D02B7005-5A50-106C-1878-A4A46E92DAFE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269E663-8430-1603-B5BB-47CA849022CD}"/>
              </a:ext>
            </a:extLst>
          </p:cNvPr>
          <p:cNvSpPr/>
          <p:nvPr/>
        </p:nvSpPr>
        <p:spPr>
          <a:xfrm>
            <a:off x="1966146" y="659582"/>
            <a:ext cx="10499154" cy="5789007"/>
          </a:xfrm>
          <a:custGeom>
            <a:avLst/>
            <a:gdLst>
              <a:gd name="connsiteX0" fmla="*/ 0 w 10499154"/>
              <a:gd name="connsiteY0" fmla="*/ 0 h 5789007"/>
              <a:gd name="connsiteX1" fmla="*/ 10499154 w 10499154"/>
              <a:gd name="connsiteY1" fmla="*/ 0 h 5789007"/>
              <a:gd name="connsiteX2" fmla="*/ 10499154 w 10499154"/>
              <a:gd name="connsiteY2" fmla="*/ 5789007 h 5789007"/>
              <a:gd name="connsiteX3" fmla="*/ 9795264 w 10499154"/>
              <a:gd name="connsiteY3" fmla="*/ 5789007 h 5789007"/>
              <a:gd name="connsiteX4" fmla="*/ 9722901 w 10499154"/>
              <a:gd name="connsiteY4" fmla="*/ 5657439 h 5789007"/>
              <a:gd name="connsiteX5" fmla="*/ 9611068 w 10499154"/>
              <a:gd name="connsiteY5" fmla="*/ 5486400 h 5789007"/>
              <a:gd name="connsiteX6" fmla="*/ 9446608 w 10499154"/>
              <a:gd name="connsiteY6" fmla="*/ 5341675 h 5789007"/>
              <a:gd name="connsiteX7" fmla="*/ 9104530 w 10499154"/>
              <a:gd name="connsiteY7" fmla="*/ 5137744 h 5789007"/>
              <a:gd name="connsiteX8" fmla="*/ 8670354 w 10499154"/>
              <a:gd name="connsiteY8" fmla="*/ 4993019 h 5789007"/>
              <a:gd name="connsiteX9" fmla="*/ 8242757 w 10499154"/>
              <a:gd name="connsiteY9" fmla="*/ 4775931 h 5789007"/>
              <a:gd name="connsiteX10" fmla="*/ 7749376 w 10499154"/>
              <a:gd name="connsiteY10" fmla="*/ 4624628 h 5789007"/>
              <a:gd name="connsiteX11" fmla="*/ 7657278 w 10499154"/>
              <a:gd name="connsiteY11" fmla="*/ 4440432 h 5789007"/>
              <a:gd name="connsiteX12" fmla="*/ 7525710 w 10499154"/>
              <a:gd name="connsiteY12" fmla="*/ 4243079 h 5789007"/>
              <a:gd name="connsiteX13" fmla="*/ 7302044 w 10499154"/>
              <a:gd name="connsiteY13" fmla="*/ 3993100 h 5789007"/>
              <a:gd name="connsiteX14" fmla="*/ 7019172 w 10499154"/>
              <a:gd name="connsiteY14" fmla="*/ 3769433 h 5789007"/>
              <a:gd name="connsiteX15" fmla="*/ 6532369 w 10499154"/>
              <a:gd name="connsiteY15" fmla="*/ 3532610 h 5789007"/>
              <a:gd name="connsiteX16" fmla="*/ 6131085 w 10499154"/>
              <a:gd name="connsiteY16" fmla="*/ 3289209 h 5789007"/>
              <a:gd name="connsiteX17" fmla="*/ 5539028 w 10499154"/>
              <a:gd name="connsiteY17" fmla="*/ 2828720 h 5789007"/>
              <a:gd name="connsiteX18" fmla="*/ 4914078 w 10499154"/>
              <a:gd name="connsiteY18" fmla="*/ 2473485 h 5789007"/>
              <a:gd name="connsiteX19" fmla="*/ 4539108 w 10499154"/>
              <a:gd name="connsiteY19" fmla="*/ 2012996 h 5789007"/>
              <a:gd name="connsiteX20" fmla="*/ 4150982 w 10499154"/>
              <a:gd name="connsiteY20" fmla="*/ 1473566 h 5789007"/>
              <a:gd name="connsiteX21" fmla="*/ 3519454 w 10499154"/>
              <a:gd name="connsiteY21" fmla="*/ 980184 h 5789007"/>
              <a:gd name="connsiteX22" fmla="*/ 2466907 w 10499154"/>
              <a:gd name="connsiteY22" fmla="*/ 697313 h 5789007"/>
              <a:gd name="connsiteX23" fmla="*/ 1289370 w 10499154"/>
              <a:gd name="connsiteY23" fmla="*/ 605215 h 5789007"/>
              <a:gd name="connsiteX24" fmla="*/ 6579 w 10499154"/>
              <a:gd name="connsiteY24" fmla="*/ 519695 h 5789007"/>
              <a:gd name="connsiteX25" fmla="*/ 0 w 10499154"/>
              <a:gd name="connsiteY25" fmla="*/ 0 h 5789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0499154" h="5789007">
                <a:moveTo>
                  <a:pt x="0" y="0"/>
                </a:moveTo>
                <a:lnTo>
                  <a:pt x="10499154" y="0"/>
                </a:lnTo>
                <a:lnTo>
                  <a:pt x="10499154" y="5789007"/>
                </a:lnTo>
                <a:lnTo>
                  <a:pt x="9795264" y="5789007"/>
                </a:lnTo>
                <a:lnTo>
                  <a:pt x="9722901" y="5657439"/>
                </a:lnTo>
                <a:lnTo>
                  <a:pt x="9611068" y="5486400"/>
                </a:lnTo>
                <a:lnTo>
                  <a:pt x="9446608" y="5341675"/>
                </a:lnTo>
                <a:lnTo>
                  <a:pt x="9104530" y="5137744"/>
                </a:lnTo>
                <a:lnTo>
                  <a:pt x="8670354" y="4993019"/>
                </a:lnTo>
                <a:lnTo>
                  <a:pt x="8242757" y="4775931"/>
                </a:lnTo>
                <a:lnTo>
                  <a:pt x="7749376" y="4624628"/>
                </a:lnTo>
                <a:lnTo>
                  <a:pt x="7657278" y="4440432"/>
                </a:lnTo>
                <a:lnTo>
                  <a:pt x="7525710" y="4243079"/>
                </a:lnTo>
                <a:lnTo>
                  <a:pt x="7302044" y="3993100"/>
                </a:lnTo>
                <a:lnTo>
                  <a:pt x="7019172" y="3769433"/>
                </a:lnTo>
                <a:lnTo>
                  <a:pt x="6532369" y="3532610"/>
                </a:lnTo>
                <a:lnTo>
                  <a:pt x="6131085" y="3289209"/>
                </a:lnTo>
                <a:lnTo>
                  <a:pt x="5539028" y="2828720"/>
                </a:lnTo>
                <a:lnTo>
                  <a:pt x="4914078" y="2473485"/>
                </a:lnTo>
                <a:lnTo>
                  <a:pt x="4539108" y="2012996"/>
                </a:lnTo>
                <a:lnTo>
                  <a:pt x="4150982" y="1473566"/>
                </a:lnTo>
                <a:lnTo>
                  <a:pt x="3519454" y="980184"/>
                </a:lnTo>
                <a:lnTo>
                  <a:pt x="2466907" y="697313"/>
                </a:lnTo>
                <a:lnTo>
                  <a:pt x="1289370" y="605215"/>
                </a:lnTo>
                <a:lnTo>
                  <a:pt x="6579" y="519695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E9EE33-5859-02F0-A916-4DD99843BFE5}"/>
              </a:ext>
            </a:extLst>
          </p:cNvPr>
          <p:cNvGrpSpPr/>
          <p:nvPr/>
        </p:nvGrpSpPr>
        <p:grpSpPr>
          <a:xfrm rot="846442">
            <a:off x="8114971" y="4761327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87FFE64-43B1-5788-35F2-F173A7A128B2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0" name="Flowchart: Manual Operation 39">
              <a:extLst>
                <a:ext uri="{FF2B5EF4-FFF2-40B4-BE49-F238E27FC236}">
                  <a16:creationId xmlns:a16="http://schemas.microsoft.com/office/drawing/2014/main" id="{BB99654E-2C1F-1F39-CB81-5AC0C69E074C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4972CE-B174-948C-CE3B-7D2635492029}"/>
              </a:ext>
            </a:extLst>
          </p:cNvPr>
          <p:cNvGrpSpPr/>
          <p:nvPr/>
        </p:nvGrpSpPr>
        <p:grpSpPr>
          <a:xfrm rot="216018" flipH="1">
            <a:off x="9812318" y="5913803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8E5A82A-F43D-D1F3-A79B-D78C003555D5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6" name="Flowchart: Manual Operation 45">
              <a:extLst>
                <a:ext uri="{FF2B5EF4-FFF2-40B4-BE49-F238E27FC236}">
                  <a16:creationId xmlns:a16="http://schemas.microsoft.com/office/drawing/2014/main" id="{BBAECB51-C548-0AF9-8CD4-D9819B3EDA12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DC482B8A-A261-FCAA-52BF-38124D003DA0}"/>
              </a:ext>
            </a:extLst>
          </p:cNvPr>
          <p:cNvSpPr/>
          <p:nvPr/>
        </p:nvSpPr>
        <p:spPr>
          <a:xfrm>
            <a:off x="7821400" y="5347133"/>
            <a:ext cx="4370600" cy="114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F785362A-D98E-1259-679F-34E4F9F415A7}"/>
              </a:ext>
            </a:extLst>
          </p:cNvPr>
          <p:cNvSpPr txBox="1"/>
          <p:nvPr/>
        </p:nvSpPr>
        <p:spPr>
          <a:xfrm>
            <a:off x="5058278" y="869509"/>
            <a:ext cx="2265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ysClr val="windowText" lastClr="000000"/>
                </a:solidFill>
              </a:rPr>
              <a:t>Ice Shelf</a:t>
            </a: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21B1AF49-81AC-3D05-E9B6-C4EFF5CB23A6}"/>
              </a:ext>
            </a:extLst>
          </p:cNvPr>
          <p:cNvSpPr/>
          <p:nvPr/>
        </p:nvSpPr>
        <p:spPr>
          <a:xfrm>
            <a:off x="-21434" y="5216695"/>
            <a:ext cx="12531883" cy="460489"/>
          </a:xfrm>
          <a:custGeom>
            <a:avLst/>
            <a:gdLst>
              <a:gd name="connsiteX0" fmla="*/ 0 w 10341272"/>
              <a:gd name="connsiteY0" fmla="*/ 118411 h 460489"/>
              <a:gd name="connsiteX1" fmla="*/ 486803 w 10341272"/>
              <a:gd name="connsiteY1" fmla="*/ 46049 h 460489"/>
              <a:gd name="connsiteX2" fmla="*/ 815723 w 10341272"/>
              <a:gd name="connsiteY2" fmla="*/ 111833 h 460489"/>
              <a:gd name="connsiteX3" fmla="*/ 1170958 w 10341272"/>
              <a:gd name="connsiteY3" fmla="*/ 39470 h 460489"/>
              <a:gd name="connsiteX4" fmla="*/ 1565663 w 10341272"/>
              <a:gd name="connsiteY4" fmla="*/ 19735 h 460489"/>
              <a:gd name="connsiteX5" fmla="*/ 1815643 w 10341272"/>
              <a:gd name="connsiteY5" fmla="*/ 98676 h 460489"/>
              <a:gd name="connsiteX6" fmla="*/ 2295867 w 10341272"/>
              <a:gd name="connsiteY6" fmla="*/ 59205 h 460489"/>
              <a:gd name="connsiteX7" fmla="*/ 2355073 w 10341272"/>
              <a:gd name="connsiteY7" fmla="*/ 65784 h 460489"/>
              <a:gd name="connsiteX8" fmla="*/ 2657680 w 10341272"/>
              <a:gd name="connsiteY8" fmla="*/ 177617 h 460489"/>
              <a:gd name="connsiteX9" fmla="*/ 2743200 w 10341272"/>
              <a:gd name="connsiteY9" fmla="*/ 203931 h 460489"/>
              <a:gd name="connsiteX10" fmla="*/ 3210267 w 10341272"/>
              <a:gd name="connsiteY10" fmla="*/ 124990 h 460489"/>
              <a:gd name="connsiteX11" fmla="*/ 4216765 w 10341272"/>
              <a:gd name="connsiteY11" fmla="*/ 0 h 460489"/>
              <a:gd name="connsiteX12" fmla="*/ 4374647 w 10341272"/>
              <a:gd name="connsiteY12" fmla="*/ 98676 h 460489"/>
              <a:gd name="connsiteX13" fmla="*/ 4493059 w 10341272"/>
              <a:gd name="connsiteY13" fmla="*/ 92097 h 460489"/>
              <a:gd name="connsiteX14" fmla="*/ 4736460 w 10341272"/>
              <a:gd name="connsiteY14" fmla="*/ 72362 h 460489"/>
              <a:gd name="connsiteX15" fmla="*/ 4769352 w 10341272"/>
              <a:gd name="connsiteY15" fmla="*/ 65784 h 460489"/>
              <a:gd name="connsiteX16" fmla="*/ 5282469 w 10341272"/>
              <a:gd name="connsiteY16" fmla="*/ 65784 h 460489"/>
              <a:gd name="connsiteX17" fmla="*/ 5552184 w 10341272"/>
              <a:gd name="connsiteY17" fmla="*/ 13156 h 460489"/>
              <a:gd name="connsiteX18" fmla="*/ 5907418 w 10341272"/>
              <a:gd name="connsiteY18" fmla="*/ 32892 h 460489"/>
              <a:gd name="connsiteX19" fmla="*/ 6479741 w 10341272"/>
              <a:gd name="connsiteY19" fmla="*/ 85519 h 460489"/>
              <a:gd name="connsiteX20" fmla="*/ 6881024 w 10341272"/>
              <a:gd name="connsiteY20" fmla="*/ 26313 h 460489"/>
              <a:gd name="connsiteX21" fmla="*/ 7117847 w 10341272"/>
              <a:gd name="connsiteY21" fmla="*/ 92097 h 460489"/>
              <a:gd name="connsiteX22" fmla="*/ 7637542 w 10341272"/>
              <a:gd name="connsiteY22" fmla="*/ 59205 h 460489"/>
              <a:gd name="connsiteX23" fmla="*/ 7854630 w 10341272"/>
              <a:gd name="connsiteY23" fmla="*/ 78941 h 460489"/>
              <a:gd name="connsiteX24" fmla="*/ 7913836 w 10341272"/>
              <a:gd name="connsiteY24" fmla="*/ 92097 h 460489"/>
              <a:gd name="connsiteX25" fmla="*/ 8130923 w 10341272"/>
              <a:gd name="connsiteY25" fmla="*/ 32892 h 460489"/>
              <a:gd name="connsiteX26" fmla="*/ 8453266 w 10341272"/>
              <a:gd name="connsiteY26" fmla="*/ 26313 h 460489"/>
              <a:gd name="connsiteX27" fmla="*/ 8657197 w 10341272"/>
              <a:gd name="connsiteY27" fmla="*/ 78941 h 460489"/>
              <a:gd name="connsiteX28" fmla="*/ 8972961 w 10341272"/>
              <a:gd name="connsiteY28" fmla="*/ 39470 h 460489"/>
              <a:gd name="connsiteX29" fmla="*/ 9255833 w 10341272"/>
              <a:gd name="connsiteY29" fmla="*/ 39470 h 460489"/>
              <a:gd name="connsiteX30" fmla="*/ 9518969 w 10341272"/>
              <a:gd name="connsiteY30" fmla="*/ 46049 h 460489"/>
              <a:gd name="connsiteX31" fmla="*/ 10018929 w 10341272"/>
              <a:gd name="connsiteY31" fmla="*/ 131568 h 460489"/>
              <a:gd name="connsiteX32" fmla="*/ 10334693 w 10341272"/>
              <a:gd name="connsiteY32" fmla="*/ 203931 h 460489"/>
              <a:gd name="connsiteX33" fmla="*/ 10341272 w 10341272"/>
              <a:gd name="connsiteY33" fmla="*/ 460489 h 460489"/>
              <a:gd name="connsiteX34" fmla="*/ 0 w 10341272"/>
              <a:gd name="connsiteY34" fmla="*/ 460489 h 460489"/>
              <a:gd name="connsiteX35" fmla="*/ 0 w 10341272"/>
              <a:gd name="connsiteY35" fmla="*/ 118411 h 460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341272" h="460489">
                <a:moveTo>
                  <a:pt x="0" y="118411"/>
                </a:moveTo>
                <a:lnTo>
                  <a:pt x="486803" y="46049"/>
                </a:lnTo>
                <a:lnTo>
                  <a:pt x="815723" y="111833"/>
                </a:lnTo>
                <a:lnTo>
                  <a:pt x="1170958" y="39470"/>
                </a:lnTo>
                <a:lnTo>
                  <a:pt x="1565663" y="19735"/>
                </a:lnTo>
                <a:lnTo>
                  <a:pt x="1815643" y="98676"/>
                </a:lnTo>
                <a:lnTo>
                  <a:pt x="2295867" y="59205"/>
                </a:lnTo>
                <a:lnTo>
                  <a:pt x="2355073" y="65784"/>
                </a:lnTo>
                <a:lnTo>
                  <a:pt x="2657680" y="177617"/>
                </a:lnTo>
                <a:cubicBezTo>
                  <a:pt x="2720777" y="201278"/>
                  <a:pt x="2691936" y="193677"/>
                  <a:pt x="2743200" y="203931"/>
                </a:cubicBezTo>
                <a:lnTo>
                  <a:pt x="3210267" y="124990"/>
                </a:lnTo>
                <a:lnTo>
                  <a:pt x="4216765" y="0"/>
                </a:lnTo>
                <a:lnTo>
                  <a:pt x="4374647" y="98676"/>
                </a:lnTo>
                <a:lnTo>
                  <a:pt x="4493059" y="92097"/>
                </a:lnTo>
                <a:lnTo>
                  <a:pt x="4736460" y="72362"/>
                </a:lnTo>
                <a:lnTo>
                  <a:pt x="4769352" y="65784"/>
                </a:lnTo>
                <a:lnTo>
                  <a:pt x="5282469" y="65784"/>
                </a:lnTo>
                <a:lnTo>
                  <a:pt x="5552184" y="13156"/>
                </a:lnTo>
                <a:lnTo>
                  <a:pt x="5907418" y="32892"/>
                </a:lnTo>
                <a:lnTo>
                  <a:pt x="6479741" y="85519"/>
                </a:lnTo>
                <a:lnTo>
                  <a:pt x="6881024" y="26313"/>
                </a:lnTo>
                <a:lnTo>
                  <a:pt x="7117847" y="92097"/>
                </a:lnTo>
                <a:lnTo>
                  <a:pt x="7637542" y="59205"/>
                </a:lnTo>
                <a:lnTo>
                  <a:pt x="7854630" y="78941"/>
                </a:lnTo>
                <a:lnTo>
                  <a:pt x="7913836" y="92097"/>
                </a:lnTo>
                <a:lnTo>
                  <a:pt x="8130923" y="32892"/>
                </a:lnTo>
                <a:cubicBezTo>
                  <a:pt x="8317207" y="22542"/>
                  <a:pt x="8209803" y="26313"/>
                  <a:pt x="8453266" y="26313"/>
                </a:cubicBezTo>
                <a:lnTo>
                  <a:pt x="8657197" y="78941"/>
                </a:lnTo>
                <a:lnTo>
                  <a:pt x="8972961" y="39470"/>
                </a:lnTo>
                <a:lnTo>
                  <a:pt x="9255833" y="39470"/>
                </a:lnTo>
                <a:lnTo>
                  <a:pt x="9518969" y="46049"/>
                </a:lnTo>
                <a:lnTo>
                  <a:pt x="10018929" y="131568"/>
                </a:lnTo>
                <a:lnTo>
                  <a:pt x="10334693" y="203931"/>
                </a:lnTo>
                <a:lnTo>
                  <a:pt x="10341272" y="460489"/>
                </a:lnTo>
                <a:lnTo>
                  <a:pt x="0" y="460489"/>
                </a:lnTo>
                <a:lnTo>
                  <a:pt x="0" y="118411"/>
                </a:lnTo>
                <a:close/>
              </a:path>
            </a:pathLst>
          </a:custGeom>
          <a:solidFill>
            <a:srgbClr val="BB8D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F3791C-6079-D616-FC74-567B828E006D}"/>
              </a:ext>
            </a:extLst>
          </p:cNvPr>
          <p:cNvCxnSpPr>
            <a:cxnSpLocks/>
          </p:cNvCxnSpPr>
          <p:nvPr/>
        </p:nvCxnSpPr>
        <p:spPr>
          <a:xfrm flipH="1">
            <a:off x="6747741" y="4793680"/>
            <a:ext cx="1213374" cy="1649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075ACD9-CC69-2880-C1F3-9128835D5D30}"/>
              </a:ext>
            </a:extLst>
          </p:cNvPr>
          <p:cNvCxnSpPr>
            <a:cxnSpLocks/>
          </p:cNvCxnSpPr>
          <p:nvPr/>
        </p:nvCxnSpPr>
        <p:spPr>
          <a:xfrm flipH="1" flipV="1">
            <a:off x="7746514" y="4201213"/>
            <a:ext cx="359468" cy="4583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85497BC-8F33-1AE9-BE08-43B6998F3F9E}"/>
              </a:ext>
            </a:extLst>
          </p:cNvPr>
          <p:cNvGrpSpPr/>
          <p:nvPr/>
        </p:nvGrpSpPr>
        <p:grpSpPr>
          <a:xfrm rot="10280348" flipH="1">
            <a:off x="2797439" y="1522986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79A49AE-C884-37D5-32F0-1CDED5666248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6" name="Flowchart: Manual Operation 95">
              <a:extLst>
                <a:ext uri="{FF2B5EF4-FFF2-40B4-BE49-F238E27FC236}">
                  <a16:creationId xmlns:a16="http://schemas.microsoft.com/office/drawing/2014/main" id="{467D5977-062D-117F-DB64-A7B57E18DADA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794CC36-1FDE-55A9-759F-704EFEACD436}"/>
              </a:ext>
            </a:extLst>
          </p:cNvPr>
          <p:cNvCxnSpPr>
            <a:cxnSpLocks/>
          </p:cNvCxnSpPr>
          <p:nvPr/>
        </p:nvCxnSpPr>
        <p:spPr>
          <a:xfrm flipH="1" flipV="1">
            <a:off x="3008126" y="1750695"/>
            <a:ext cx="232705" cy="9411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AA498EE4-2999-732E-3C03-5659EC7F04B9}"/>
              </a:ext>
            </a:extLst>
          </p:cNvPr>
          <p:cNvGrpSpPr/>
          <p:nvPr/>
        </p:nvGrpSpPr>
        <p:grpSpPr>
          <a:xfrm>
            <a:off x="1785949" y="2099984"/>
            <a:ext cx="5969914" cy="2989215"/>
            <a:chOff x="1785949" y="2099984"/>
            <a:chExt cx="5969914" cy="2989215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8FA6FC8E-2F20-52D0-0CCC-2111953A077C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E28FC55-400B-3C5C-4C00-D78CB8073F5C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9744215D-8BE9-7AFE-6EC4-8A8D819A075D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7" name="Flowchart: Manual Operation 16">
                  <a:extLst>
                    <a:ext uri="{FF2B5EF4-FFF2-40B4-BE49-F238E27FC236}">
                      <a16:creationId xmlns:a16="http://schemas.microsoft.com/office/drawing/2014/main" id="{07FAA344-C6D9-5E0F-D913-129DD6558CD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256ED9D-63AC-8CE6-CE6D-B92C0ED47B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8306027-AA5E-6236-1AAE-735EA8BC7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B8D294E-9B0D-762E-3244-7116B26285C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5E9821D9-EF69-2460-B063-780D7EB54CC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7" name="Flowchart: Manual Operation 36">
                <a:extLst>
                  <a:ext uri="{FF2B5EF4-FFF2-40B4-BE49-F238E27FC236}">
                    <a16:creationId xmlns:a16="http://schemas.microsoft.com/office/drawing/2014/main" id="{BFC01008-2D24-34A9-862B-6E62A0F24585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AC87705-EB09-69F4-FFBA-AEC3AB0DF415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B862B336-DDF2-2DCC-AFC9-A6282577171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3" name="Flowchart: Manual Operation 42">
                <a:extLst>
                  <a:ext uri="{FF2B5EF4-FFF2-40B4-BE49-F238E27FC236}">
                    <a16:creationId xmlns:a16="http://schemas.microsoft.com/office/drawing/2014/main" id="{0F02DA18-FAD9-EAC2-F376-DB14E306BE2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E849353-5E6E-0F5F-E1FC-EA4B3B79FB2D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C4800F9-9B56-F9DB-E87B-39489F6CEA3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1" name="Flowchart: Manual Operation 60">
                <a:extLst>
                  <a:ext uri="{FF2B5EF4-FFF2-40B4-BE49-F238E27FC236}">
                    <a16:creationId xmlns:a16="http://schemas.microsoft.com/office/drawing/2014/main" id="{D10CB7CD-6A36-F00A-E5BF-8C12818283C0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2E3C714-DC95-35CF-A240-33098FADAB76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F192110-8960-870D-CDB9-32BD03125B9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0" name="Flowchart: Manual Operation 69">
                <a:extLst>
                  <a:ext uri="{FF2B5EF4-FFF2-40B4-BE49-F238E27FC236}">
                    <a16:creationId xmlns:a16="http://schemas.microsoft.com/office/drawing/2014/main" id="{3F110E7A-96F4-3033-BB62-030B31FE60A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F72F1E8-66FB-03E9-E951-A55112369A1A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825EDEE8-FD70-CC70-EEFE-8547DD6EBEE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3" name="Flowchart: Manual Operation 72">
                <a:extLst>
                  <a:ext uri="{FF2B5EF4-FFF2-40B4-BE49-F238E27FC236}">
                    <a16:creationId xmlns:a16="http://schemas.microsoft.com/office/drawing/2014/main" id="{BB581FC7-7E32-0337-1F1F-370880FF55B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BC10D69-A562-3C51-E61E-7EAB26CF91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1E9BB06-556F-5363-FC50-B4ABC240279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F65CE94-5996-1556-E26C-7AA5F226C557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542CAC9-08F7-C9F5-A43E-65A68167B299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95C6E9-5313-9681-E45B-8D5679805A64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F8B61C6-22FE-3E54-D766-ED900F5A5D98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5A926C40-5311-C9CA-E3F3-4323AB7C99BE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1" name="Flowchart: Manual Operation 50">
                <a:extLst>
                  <a:ext uri="{FF2B5EF4-FFF2-40B4-BE49-F238E27FC236}">
                    <a16:creationId xmlns:a16="http://schemas.microsoft.com/office/drawing/2014/main" id="{08BF67E3-012B-1709-7514-67A6B0E67EC7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47AC923-9C79-0E23-E550-6F44B9EE51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2F4410D-A4EB-262A-B5C8-B7E3E265E1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57C12A8-4551-A55D-B24D-8711A0997BF8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5BC3C820-FC52-8682-4E62-ADF898807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82AB66-EBB7-5A23-7C43-A4B86A2009EC}"/>
              </a:ext>
            </a:extLst>
          </p:cNvPr>
          <p:cNvSpPr/>
          <p:nvPr/>
        </p:nvSpPr>
        <p:spPr>
          <a:xfrm>
            <a:off x="7920265" y="1549061"/>
            <a:ext cx="3811981" cy="175199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motivate our work with an underwater multi-robot system designed to explore polar ice shelves.</a:t>
            </a:r>
          </a:p>
        </p:txBody>
      </p:sp>
    </p:spTree>
    <p:extLst>
      <p:ext uri="{BB962C8B-B14F-4D97-AF65-F5344CB8AC3E}">
        <p14:creationId xmlns:p14="http://schemas.microsoft.com/office/powerpoint/2010/main" val="349748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50" advTm="10422">
        <p:fade/>
      </p:transition>
    </mc:Choice>
    <mc:Fallback xmlns="">
      <p:transition advTm="10422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F77AA42-0530-E208-3EAF-49B85992FBF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C476D3A-9827-90FE-AB0D-E22DA7898FDB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88CAFC11-B450-ED45-A20F-CF2DFB85954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00B06611-5656-F2C5-74BA-F876C29BD07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38" name="Flowchart: Manual Operation 137">
                  <a:extLst>
                    <a:ext uri="{FF2B5EF4-FFF2-40B4-BE49-F238E27FC236}">
                      <a16:creationId xmlns:a16="http://schemas.microsoft.com/office/drawing/2014/main" id="{51F251F4-F654-FBF7-F5BD-7A65AD5843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FF77429E-16BD-BAAA-ADAA-3FD5CFA769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D1B33B14-4E39-9F51-78CB-2697BE82BC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0848D5ED-3EA9-995E-21A1-A39905167EB4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10F3BF24-FE38-5EC5-AC76-BCBB14C1107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3" name="Flowchart: Manual Operation 132">
                <a:extLst>
                  <a:ext uri="{FF2B5EF4-FFF2-40B4-BE49-F238E27FC236}">
                    <a16:creationId xmlns:a16="http://schemas.microsoft.com/office/drawing/2014/main" id="{CF0F6712-F361-F508-7DEB-E51ADA531F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1FAE8EE-B9FE-66E4-5A2B-E491E50E3E56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B2859E97-8EBD-8E5E-F972-67C25C513702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1" name="Flowchart: Manual Operation 130">
                <a:extLst>
                  <a:ext uri="{FF2B5EF4-FFF2-40B4-BE49-F238E27FC236}">
                    <a16:creationId xmlns:a16="http://schemas.microsoft.com/office/drawing/2014/main" id="{D328FFA6-EB44-33E7-287D-186448145BE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8A21D3A-DE5E-4FD4-1545-F7643B5F6BC9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AC4C4087-ABD5-C961-9E1F-C738CAC5C13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9" name="Flowchart: Manual Operation 128">
                <a:extLst>
                  <a:ext uri="{FF2B5EF4-FFF2-40B4-BE49-F238E27FC236}">
                    <a16:creationId xmlns:a16="http://schemas.microsoft.com/office/drawing/2014/main" id="{686234D7-CE4F-52AA-69F9-72695AF6347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FD836CC-3D47-12E4-133A-82F9D9998BFB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4FE5338-B2EE-767B-E08C-1DBEF2A0A7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7" name="Flowchart: Manual Operation 126">
                <a:extLst>
                  <a:ext uri="{FF2B5EF4-FFF2-40B4-BE49-F238E27FC236}">
                    <a16:creationId xmlns:a16="http://schemas.microsoft.com/office/drawing/2014/main" id="{2209B0FC-E70E-609A-9B9E-81E63239150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639BC94-2E11-D45D-11FF-E1D881E7B106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CCF687D4-9D1C-9F1A-225B-DDE11B5231F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5" name="Flowchart: Manual Operation 124">
                <a:extLst>
                  <a:ext uri="{FF2B5EF4-FFF2-40B4-BE49-F238E27FC236}">
                    <a16:creationId xmlns:a16="http://schemas.microsoft.com/office/drawing/2014/main" id="{847E2F65-6A78-E15E-A8FC-0E944789E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7D8F075-7496-94AE-65B6-BC56DB6B11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5C66278-E812-94DC-7833-46037E1D6C00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134CFF0-AC88-FFC7-2CBA-71FC3FB69F38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2109D2A-4DB9-7479-688C-E37D997471D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E5E5B41-872E-0BAA-793B-730509797FF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D8C9B02-E19B-9EE9-75C7-2BAF302A8AA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0B60375A-34A5-BCA7-6ABB-7B8F5341E3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3" name="Flowchart: Manual Operation 122">
                <a:extLst>
                  <a:ext uri="{FF2B5EF4-FFF2-40B4-BE49-F238E27FC236}">
                    <a16:creationId xmlns:a16="http://schemas.microsoft.com/office/drawing/2014/main" id="{3AAA6CD7-64AB-4CA3-B314-398588F5217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B08EF20-DF61-5812-DE83-F817B58253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52E5991-7BBD-E3C1-06C4-D83E8EA757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338A02F-8122-48A1-1765-E988E268C0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A100E828-5BE5-9D88-9164-3517CACCC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089F1D-8B57-9A23-ECEE-7A64701C1A8E}"/>
              </a:ext>
            </a:extLst>
          </p:cNvPr>
          <p:cNvSpPr/>
          <p:nvPr/>
        </p:nvSpPr>
        <p:spPr>
          <a:xfrm>
            <a:off x="451362" y="1068605"/>
            <a:ext cx="3811981" cy="93878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consider this reduced network topology</a:t>
            </a:r>
          </a:p>
        </p:txBody>
      </p:sp>
    </p:spTree>
    <p:extLst>
      <p:ext uri="{BB962C8B-B14F-4D97-AF65-F5344CB8AC3E}">
        <p14:creationId xmlns:p14="http://schemas.microsoft.com/office/powerpoint/2010/main" val="815273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982">
        <p159:morph option="byObject"/>
      </p:transition>
    </mc:Choice>
    <mc:Fallback xmlns="">
      <p:transition spd="slow" advTm="398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C912D6E4-E0DF-72BD-2D27-E5DBECB3F5D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BA1E4358-AEF9-827D-17D5-DCD4081FD67F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6B336271-90B3-3B83-5271-2ADEAE7FD013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A9717641-604D-0D89-BFDD-7E6BC5F7AB6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97" name="Flowchart: Manual Operation 196">
                  <a:extLst>
                    <a:ext uri="{FF2B5EF4-FFF2-40B4-BE49-F238E27FC236}">
                      <a16:creationId xmlns:a16="http://schemas.microsoft.com/office/drawing/2014/main" id="{88C6F07D-FD3A-F9B9-80CD-88D6C8F830B2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25B1D378-33DE-2219-FB02-6D2855669B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5D905348-58E2-3126-B11E-EF4F824A17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64BCBEDE-070E-8C62-756B-790C22BAA19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F6210743-3B3D-76ED-9BE5-16EB18FB394F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92" name="Flowchart: Manual Operation 191">
                <a:extLst>
                  <a:ext uri="{FF2B5EF4-FFF2-40B4-BE49-F238E27FC236}">
                    <a16:creationId xmlns:a16="http://schemas.microsoft.com/office/drawing/2014/main" id="{F99073F2-E536-FED1-A4C7-BA4B35D9E99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06DE4487-6538-76F1-33BA-EA78A71A38E8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3269DE04-FE76-6642-ED16-2AD02123328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90" name="Flowchart: Manual Operation 189">
                <a:extLst>
                  <a:ext uri="{FF2B5EF4-FFF2-40B4-BE49-F238E27FC236}">
                    <a16:creationId xmlns:a16="http://schemas.microsoft.com/office/drawing/2014/main" id="{E326E43D-3AC9-834D-5271-3960BF8300F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F47D2F3C-2DFF-BA93-D840-3ED366C0AEE5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D069A79D-BA69-A111-9672-BC720766D8F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8" name="Flowchart: Manual Operation 187">
                <a:extLst>
                  <a:ext uri="{FF2B5EF4-FFF2-40B4-BE49-F238E27FC236}">
                    <a16:creationId xmlns:a16="http://schemas.microsoft.com/office/drawing/2014/main" id="{5A6C9389-A834-3387-1B42-A6282E438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FC4B8F32-EE29-E82C-C6E0-71DC64ED734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03975C01-AF02-8FC0-E161-E3C9004764C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6" name="Flowchart: Manual Operation 185">
                <a:extLst>
                  <a:ext uri="{FF2B5EF4-FFF2-40B4-BE49-F238E27FC236}">
                    <a16:creationId xmlns:a16="http://schemas.microsoft.com/office/drawing/2014/main" id="{14397BE8-2ACF-C9FD-C101-89F5A4C3A67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46927615-A29D-864A-3253-9E665465501F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AD741977-63B0-8B27-5D81-9AC00CBEC0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4" name="Flowchart: Manual Operation 183">
                <a:extLst>
                  <a:ext uri="{FF2B5EF4-FFF2-40B4-BE49-F238E27FC236}">
                    <a16:creationId xmlns:a16="http://schemas.microsoft.com/office/drawing/2014/main" id="{69530506-45F2-AB8B-5F52-2D9D3D0BDCC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18A2992-0978-ADFA-C4A9-932857C04A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544D270E-F872-DC40-6118-EE8231629246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894970A-363E-10D9-93C9-EF25642EF74E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DE2ED59-728E-99AF-B40F-2FA90F529A83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DCE163-782B-A799-08C0-3FAFB171A0E0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2AA812BB-CDCD-7D5B-5098-C9F01C124112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FB17D5AC-C0D5-FA9E-7124-294924BA8FC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2" name="Flowchart: Manual Operation 181">
                <a:extLst>
                  <a:ext uri="{FF2B5EF4-FFF2-40B4-BE49-F238E27FC236}">
                    <a16:creationId xmlns:a16="http://schemas.microsoft.com/office/drawing/2014/main" id="{83D3E9A5-8FCE-B417-D8D6-09823D35084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980ABC53-109D-AE2A-E85F-4DDBC7B368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E0AD1669-9052-9791-7B86-D34B766F76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1AB3F-C6F0-36B0-F0CF-9B0C4EB3502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4B61D576-C906-AA50-60BE-AE6A6A9C727D}"/>
              </a:ext>
            </a:extLst>
          </p:cNvPr>
          <p:cNvGrpSpPr/>
          <p:nvPr/>
        </p:nvGrpSpPr>
        <p:grpSpPr>
          <a:xfrm>
            <a:off x="3935588" y="1878046"/>
            <a:ext cx="5045634" cy="3097452"/>
            <a:chOff x="3813379" y="1963770"/>
            <a:chExt cx="5045634" cy="309745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84AADC4-7670-1F4D-5BBE-EF46E7BFE518}"/>
                </a:ext>
              </a:extLst>
            </p:cNvPr>
            <p:cNvGrpSpPr/>
            <p:nvPr/>
          </p:nvGrpSpPr>
          <p:grpSpPr>
            <a:xfrm>
              <a:off x="3813379" y="1963770"/>
              <a:ext cx="3093189" cy="2618744"/>
              <a:chOff x="3956814" y="1868146"/>
              <a:chExt cx="3093189" cy="2618744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374B465D-D616-E9B3-8266-7B5F379D7822}"/>
                  </a:ext>
                </a:extLst>
              </p:cNvPr>
              <p:cNvSpPr/>
              <p:nvPr/>
            </p:nvSpPr>
            <p:spPr>
              <a:xfrm>
                <a:off x="3956814" y="2530601"/>
                <a:ext cx="601489" cy="60148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B9125C33-1C98-ECA7-451F-115F700EAE8B}"/>
                  </a:ext>
                </a:extLst>
              </p:cNvPr>
              <p:cNvSpPr/>
              <p:nvPr/>
            </p:nvSpPr>
            <p:spPr>
              <a:xfrm>
                <a:off x="6791084" y="1868146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750B7EFE-5054-BCE6-BEE4-827495C2D596}"/>
                  </a:ext>
                </a:extLst>
              </p:cNvPr>
              <p:cNvSpPr/>
              <p:nvPr/>
            </p:nvSpPr>
            <p:spPr>
              <a:xfrm>
                <a:off x="5940241" y="3097923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3887E877-EA62-0D56-B014-652230F47BE8}"/>
                  </a:ext>
                </a:extLst>
              </p:cNvPr>
              <p:cNvSpPr/>
              <p:nvPr/>
            </p:nvSpPr>
            <p:spPr>
              <a:xfrm>
                <a:off x="5617946" y="4227971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008B1B17-1C29-1EA8-B57B-F6F332E0056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78227" y="2046729"/>
                <a:ext cx="2152521" cy="58501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2E7CF9B8-4309-B266-6676-76507CC8B1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16221" y="2885476"/>
                <a:ext cx="1253843" cy="30139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DF92B115-F3D6-0AB5-69EE-731AFBC240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0801" y="3122340"/>
                <a:ext cx="1113625" cy="110910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1CD9FEA-166B-0B72-406A-8672CAB541D7}"/>
                </a:ext>
              </a:extLst>
            </p:cNvPr>
            <p:cNvSpPr/>
            <p:nvPr/>
          </p:nvSpPr>
          <p:spPr>
            <a:xfrm>
              <a:off x="7476514" y="3427022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6113779-5BD5-B209-149D-3D5A44849450}"/>
                </a:ext>
              </a:extLst>
            </p:cNvPr>
            <p:cNvSpPr/>
            <p:nvPr/>
          </p:nvSpPr>
          <p:spPr>
            <a:xfrm>
              <a:off x="7429772" y="4802303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9D8BAB1-3A89-766D-EB52-694B8F6AA345}"/>
                </a:ext>
              </a:extLst>
            </p:cNvPr>
            <p:cNvSpPr/>
            <p:nvPr/>
          </p:nvSpPr>
          <p:spPr>
            <a:xfrm>
              <a:off x="8600094" y="3794747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EC1DC8D-1B22-E191-B586-7C908651842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407580"/>
              <a:ext cx="1312821" cy="2037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5C83EEF9-E103-5E4F-DB5D-7FAD19670ABB}"/>
                </a:ext>
              </a:extLst>
            </p:cNvPr>
            <p:cNvCxnSpPr>
              <a:cxnSpLocks/>
            </p:cNvCxnSpPr>
            <p:nvPr/>
          </p:nvCxnSpPr>
          <p:spPr>
            <a:xfrm>
              <a:off x="5802588" y="4388631"/>
              <a:ext cx="1570387" cy="46196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9DF9D5E-CAC3-81BF-6355-01A0470C07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6473" y="3981767"/>
              <a:ext cx="917204" cy="820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F9942079-2D57-5E56-FEDD-085403E4AB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8561" y="3650838"/>
              <a:ext cx="765116" cy="23692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453EF3A7-0437-9946-0C0C-8703813D5B04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Centralized Topology</a:t>
            </a:r>
          </a:p>
        </p:txBody>
      </p:sp>
      <p:pic>
        <p:nvPicPr>
          <p:cNvPr id="6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28DC7ECB-A77D-A0A8-DEAD-F303021A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F99CC5-8856-3CB6-475F-F9513A6295E6}"/>
              </a:ext>
            </a:extLst>
          </p:cNvPr>
          <p:cNvSpPr/>
          <p:nvPr/>
        </p:nvSpPr>
        <p:spPr>
          <a:xfrm>
            <a:off x="295770" y="3709023"/>
            <a:ext cx="3811981" cy="156773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Mothership may be thought of as a centralized controller, capable of sending commands to each Passenger</a:t>
            </a:r>
          </a:p>
        </p:txBody>
      </p:sp>
    </p:spTree>
    <p:extLst>
      <p:ext uri="{BB962C8B-B14F-4D97-AF65-F5344CB8AC3E}">
        <p14:creationId xmlns:p14="http://schemas.microsoft.com/office/powerpoint/2010/main" val="667103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287">
        <p159:morph option="byObject"/>
      </p:transition>
    </mc:Choice>
    <mc:Fallback xmlns="">
      <p:transition spd="slow" advTm="528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F77AA42-0530-E208-3EAF-49B85992FBF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C476D3A-9827-90FE-AB0D-E22DA7898FDB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88CAFC11-B450-ED45-A20F-CF2DFB85954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00B06611-5656-F2C5-74BA-F876C29BD07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38" name="Flowchart: Manual Operation 137">
                  <a:extLst>
                    <a:ext uri="{FF2B5EF4-FFF2-40B4-BE49-F238E27FC236}">
                      <a16:creationId xmlns:a16="http://schemas.microsoft.com/office/drawing/2014/main" id="{51F251F4-F654-FBF7-F5BD-7A65AD5843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FF77429E-16BD-BAAA-ADAA-3FD5CFA769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D1B33B14-4E39-9F51-78CB-2697BE82BC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0848D5ED-3EA9-995E-21A1-A39905167EB4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10F3BF24-FE38-5EC5-AC76-BCBB14C1107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3" name="Flowchart: Manual Operation 132">
                <a:extLst>
                  <a:ext uri="{FF2B5EF4-FFF2-40B4-BE49-F238E27FC236}">
                    <a16:creationId xmlns:a16="http://schemas.microsoft.com/office/drawing/2014/main" id="{CF0F6712-F361-F508-7DEB-E51ADA531F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1FAE8EE-B9FE-66E4-5A2B-E491E50E3E56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B2859E97-8EBD-8E5E-F972-67C25C513702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1" name="Flowchart: Manual Operation 130">
                <a:extLst>
                  <a:ext uri="{FF2B5EF4-FFF2-40B4-BE49-F238E27FC236}">
                    <a16:creationId xmlns:a16="http://schemas.microsoft.com/office/drawing/2014/main" id="{D328FFA6-EB44-33E7-287D-186448145BE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8A21D3A-DE5E-4FD4-1545-F7643B5F6BC9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AC4C4087-ABD5-C961-9E1F-C738CAC5C13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9" name="Flowchart: Manual Operation 128">
                <a:extLst>
                  <a:ext uri="{FF2B5EF4-FFF2-40B4-BE49-F238E27FC236}">
                    <a16:creationId xmlns:a16="http://schemas.microsoft.com/office/drawing/2014/main" id="{686234D7-CE4F-52AA-69F9-72695AF6347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FD836CC-3D47-12E4-133A-82F9D9998BFB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4FE5338-B2EE-767B-E08C-1DBEF2A0A7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7" name="Flowchart: Manual Operation 126">
                <a:extLst>
                  <a:ext uri="{FF2B5EF4-FFF2-40B4-BE49-F238E27FC236}">
                    <a16:creationId xmlns:a16="http://schemas.microsoft.com/office/drawing/2014/main" id="{2209B0FC-E70E-609A-9B9E-81E63239150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639BC94-2E11-D45D-11FF-E1D881E7B106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CCF687D4-9D1C-9F1A-225B-DDE11B5231F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5" name="Flowchart: Manual Operation 124">
                <a:extLst>
                  <a:ext uri="{FF2B5EF4-FFF2-40B4-BE49-F238E27FC236}">
                    <a16:creationId xmlns:a16="http://schemas.microsoft.com/office/drawing/2014/main" id="{847E2F65-6A78-E15E-A8FC-0E944789E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7D8F075-7496-94AE-65B6-BC56DB6B11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5C66278-E812-94DC-7833-46037E1D6C00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134CFF0-AC88-FFC7-2CBA-71FC3FB69F38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2109D2A-4DB9-7479-688C-E37D997471D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E5E5B41-872E-0BAA-793B-730509797FF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D8C9B02-E19B-9EE9-75C7-2BAF302A8AA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0B60375A-34A5-BCA7-6ABB-7B8F5341E3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3" name="Flowchart: Manual Operation 122">
                <a:extLst>
                  <a:ext uri="{FF2B5EF4-FFF2-40B4-BE49-F238E27FC236}">
                    <a16:creationId xmlns:a16="http://schemas.microsoft.com/office/drawing/2014/main" id="{3AAA6CD7-64AB-4CA3-B314-398588F5217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B08EF20-DF61-5812-DE83-F817B58253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52E5991-7BBD-E3C1-06C4-D83E8EA757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338A02F-8122-48A1-1765-E988E268C0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B715BEB-6D4F-9B99-E852-7ED78C08C499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Distributed Topology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AFE182E-7ACD-9720-6718-03FE43F42286}"/>
              </a:ext>
            </a:extLst>
          </p:cNvPr>
          <p:cNvGrpSpPr/>
          <p:nvPr/>
        </p:nvGrpSpPr>
        <p:grpSpPr>
          <a:xfrm>
            <a:off x="5596720" y="1878046"/>
            <a:ext cx="3384502" cy="3097452"/>
            <a:chOff x="5596720" y="1878046"/>
            <a:chExt cx="3384502" cy="309745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665B6FC-EF64-C37C-811D-3688DFAC698C}"/>
                </a:ext>
              </a:extLst>
            </p:cNvPr>
            <p:cNvGrpSpPr/>
            <p:nvPr/>
          </p:nvGrpSpPr>
          <p:grpSpPr>
            <a:xfrm>
              <a:off x="5596720" y="1878046"/>
              <a:ext cx="3384502" cy="3097452"/>
              <a:chOff x="5474511" y="1963770"/>
              <a:chExt cx="3384502" cy="3097452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9D2353C2-B1B6-3039-85A4-31148E98D8FE}"/>
                  </a:ext>
                </a:extLst>
              </p:cNvPr>
              <p:cNvGrpSpPr/>
              <p:nvPr/>
            </p:nvGrpSpPr>
            <p:grpSpPr>
              <a:xfrm>
                <a:off x="5474511" y="1963770"/>
                <a:ext cx="1432057" cy="2618744"/>
                <a:chOff x="5617946" y="1868146"/>
                <a:chExt cx="1432057" cy="2618744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1DE9D1B-A7C9-177E-152D-F1AC72A34537}"/>
                    </a:ext>
                  </a:extLst>
                </p:cNvPr>
                <p:cNvSpPr/>
                <p:nvPr/>
              </p:nvSpPr>
              <p:spPr>
                <a:xfrm>
                  <a:off x="6791084" y="1868146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7E1EBE57-2C10-E2D4-95A6-AEE7F3AEBD30}"/>
                    </a:ext>
                  </a:extLst>
                </p:cNvPr>
                <p:cNvSpPr/>
                <p:nvPr/>
              </p:nvSpPr>
              <p:spPr>
                <a:xfrm>
                  <a:off x="5940241" y="3097923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122C3F4-EDAB-EC5D-71A6-1424EDCE24CA}"/>
                    </a:ext>
                  </a:extLst>
                </p:cNvPr>
                <p:cNvSpPr/>
                <p:nvPr/>
              </p:nvSpPr>
              <p:spPr>
                <a:xfrm>
                  <a:off x="5617946" y="4227971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D6C4368-CF53-C6E7-EEDF-E90FF4EA37B3}"/>
                  </a:ext>
                </a:extLst>
              </p:cNvPr>
              <p:cNvSpPr/>
              <p:nvPr/>
            </p:nvSpPr>
            <p:spPr>
              <a:xfrm>
                <a:off x="7476514" y="3427022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7D9F4ACE-1DAF-EEE7-0974-FDC2C4A7BC2B}"/>
                  </a:ext>
                </a:extLst>
              </p:cNvPr>
              <p:cNvSpPr/>
              <p:nvPr/>
            </p:nvSpPr>
            <p:spPr>
              <a:xfrm>
                <a:off x="7429772" y="4802303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462320C-ED1D-931E-7C59-97D9B41664F5}"/>
                  </a:ext>
                </a:extLst>
              </p:cNvPr>
              <p:cNvSpPr/>
              <p:nvPr/>
            </p:nvSpPr>
            <p:spPr>
              <a:xfrm>
                <a:off x="8600094" y="3794747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C477C53-2A5C-D543-9520-087927F29138}"/>
                </a:ext>
              </a:extLst>
            </p:cNvPr>
            <p:cNvCxnSpPr>
              <a:cxnSpLocks/>
            </p:cNvCxnSpPr>
            <p:nvPr/>
          </p:nvCxnSpPr>
          <p:spPr>
            <a:xfrm>
              <a:off x="6259037" y="3303085"/>
              <a:ext cx="1292944" cy="21117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AC624F8F-E418-C375-D208-122941E98409}"/>
                </a:ext>
              </a:extLst>
            </p:cNvPr>
            <p:cNvCxnSpPr>
              <a:cxnSpLocks/>
              <a:stCxn id="126" idx="5"/>
            </p:cNvCxnSpPr>
            <p:nvPr/>
          </p:nvCxnSpPr>
          <p:spPr>
            <a:xfrm>
              <a:off x="5927371" y="4434169"/>
              <a:ext cx="1535570" cy="472103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5109135-EA68-85F6-1152-E00594B0C56C}"/>
                </a:ext>
              </a:extLst>
            </p:cNvPr>
            <p:cNvCxnSpPr>
              <a:cxnSpLocks/>
            </p:cNvCxnSpPr>
            <p:nvPr/>
          </p:nvCxnSpPr>
          <p:spPr>
            <a:xfrm>
              <a:off x="7665926" y="3621809"/>
              <a:ext cx="0" cy="104583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3F1C4D9-4DC7-E8C8-C05E-A0E8770313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98695" y="3888868"/>
              <a:ext cx="908417" cy="82771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FDF2F30-A146-A383-12E2-532B37E4E8D2}"/>
                </a:ext>
              </a:extLst>
            </p:cNvPr>
            <p:cNvCxnSpPr>
              <a:cxnSpLocks/>
            </p:cNvCxnSpPr>
            <p:nvPr/>
          </p:nvCxnSpPr>
          <p:spPr>
            <a:xfrm>
              <a:off x="7899940" y="3489861"/>
              <a:ext cx="756083" cy="25523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pic>
        <p:nvPicPr>
          <p:cNvPr id="8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A9048CF3-3CFE-9AFE-FA70-0E7C6B858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CC1EDE6-7936-0C74-066D-225768E8A161}"/>
              </a:ext>
            </a:extLst>
          </p:cNvPr>
          <p:cNvSpPr/>
          <p:nvPr/>
        </p:nvSpPr>
        <p:spPr>
          <a:xfrm>
            <a:off x="333304" y="3606564"/>
            <a:ext cx="3811981" cy="169589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Passengers may be considered as a distributed network, capable of sharing information between themselves and the Mothership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856B5E7-E626-3175-05AB-9E735370A5F7}"/>
              </a:ext>
            </a:extLst>
          </p:cNvPr>
          <p:cNvSpPr/>
          <p:nvPr/>
        </p:nvSpPr>
        <p:spPr>
          <a:xfrm>
            <a:off x="4849255" y="2732198"/>
            <a:ext cx="258919" cy="258919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26E6CE-3FE8-436C-CEFC-5DD46C34A986}"/>
              </a:ext>
            </a:extLst>
          </p:cNvPr>
          <p:cNvCxnSpPr>
            <a:cxnSpLocks/>
          </p:cNvCxnSpPr>
          <p:nvPr/>
        </p:nvCxnSpPr>
        <p:spPr>
          <a:xfrm flipV="1">
            <a:off x="5150528" y="2063127"/>
            <a:ext cx="1496854" cy="718438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CEDAE7-9531-088D-35CC-1CD3F6635F4C}"/>
              </a:ext>
            </a:extLst>
          </p:cNvPr>
          <p:cNvCxnSpPr>
            <a:cxnSpLocks/>
          </p:cNvCxnSpPr>
          <p:nvPr/>
        </p:nvCxnSpPr>
        <p:spPr>
          <a:xfrm>
            <a:off x="5191799" y="2930892"/>
            <a:ext cx="645724" cy="27173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D9F115-CAEA-6001-1DB0-82679EBC1396}"/>
              </a:ext>
            </a:extLst>
          </p:cNvPr>
          <p:cNvCxnSpPr>
            <a:cxnSpLocks/>
          </p:cNvCxnSpPr>
          <p:nvPr/>
        </p:nvCxnSpPr>
        <p:spPr>
          <a:xfrm>
            <a:off x="5108051" y="3059411"/>
            <a:ext cx="467776" cy="111312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23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532">
        <p159:morph option="byObject"/>
      </p:transition>
    </mc:Choice>
    <mc:Fallback xmlns="">
      <p:transition spd="slow" advTm="5532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91027FDD-38BF-A498-3147-4817937FB6BF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ED92590-BBB8-7BE8-131E-0159EE238AC0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279AEC5-45BE-11E7-CA76-D487A14E2E8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54CA2782-5E6F-F70D-B732-9DEAE0D74DF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83" name="Flowchart: Manual Operation 82">
                  <a:extLst>
                    <a:ext uri="{FF2B5EF4-FFF2-40B4-BE49-F238E27FC236}">
                      <a16:creationId xmlns:a16="http://schemas.microsoft.com/office/drawing/2014/main" id="{C2DFA6AE-0FD4-1798-91E9-86F7804E64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F32CD7CE-815C-E162-1A45-EA3EBCB32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DBF7E7D0-2702-CDFF-E5AB-18F8FEDE94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945DA41-D3F7-F9D6-7C34-265CC741ECA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4C9CEB3-8F8B-EC3A-FB02-F680C7005B2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8" name="Flowchart: Manual Operation 77">
                <a:extLst>
                  <a:ext uri="{FF2B5EF4-FFF2-40B4-BE49-F238E27FC236}">
                    <a16:creationId xmlns:a16="http://schemas.microsoft.com/office/drawing/2014/main" id="{15C8D8CA-8C68-9134-7F8A-589E4D8BB44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50DB579-47F4-D736-F8F6-F0A87FA857C4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C91807CD-1A9C-1907-7C9F-AB443569B2C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6" name="Flowchart: Manual Operation 75">
                <a:extLst>
                  <a:ext uri="{FF2B5EF4-FFF2-40B4-BE49-F238E27FC236}">
                    <a16:creationId xmlns:a16="http://schemas.microsoft.com/office/drawing/2014/main" id="{E862ACA7-D146-E096-8926-E1FF1670534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124DEA9-EA07-C0DD-DE2C-082CFD5E583B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4B4DCD7F-E8A3-C971-1348-E2BF82369477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4" name="Flowchart: Manual Operation 73">
                <a:extLst>
                  <a:ext uri="{FF2B5EF4-FFF2-40B4-BE49-F238E27FC236}">
                    <a16:creationId xmlns:a16="http://schemas.microsoft.com/office/drawing/2014/main" id="{28BC1450-BB9B-7FF3-ECEB-5CBCF0C2E4F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77DE331-AB76-3D08-4302-A5D9C464A422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6F617C20-D0F6-89AF-CB7F-67FF62BF23C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2" name="Flowchart: Manual Operation 71">
                <a:extLst>
                  <a:ext uri="{FF2B5EF4-FFF2-40B4-BE49-F238E27FC236}">
                    <a16:creationId xmlns:a16="http://schemas.microsoft.com/office/drawing/2014/main" id="{40B93908-1F80-0C21-0606-DDC48BEBCB9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9C00FF69-ECDF-88D1-B457-BEDBBD52BB1A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DE363C2F-8856-996A-FE64-C284736C03B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0" name="Flowchart: Manual Operation 69">
                <a:extLst>
                  <a:ext uri="{FF2B5EF4-FFF2-40B4-BE49-F238E27FC236}">
                    <a16:creationId xmlns:a16="http://schemas.microsoft.com/office/drawing/2014/main" id="{80C5B671-AFD7-6A6E-C705-E234406741A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FC4D3E4-90D6-A4B0-3569-43D66C945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EE10167-2FBF-82E7-2325-44788BEC9049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39804E2-0B25-9BC5-9EEF-9357CDCCA52E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4301608-0D23-FADC-A91A-78F7AB4A388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4B36EB7-551E-AB41-B671-74CE5825F662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894BA78-DABF-4F37-6B24-CA452D66542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E3AFE532-38D9-6461-80BE-F30195FD5AC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8" name="Flowchart: Manual Operation 67">
                <a:extLst>
                  <a:ext uri="{FF2B5EF4-FFF2-40B4-BE49-F238E27FC236}">
                    <a16:creationId xmlns:a16="http://schemas.microsoft.com/office/drawing/2014/main" id="{D1F6D5E8-9D7D-FF5D-7C82-8F7200181F8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1988945-71A9-1F64-D8DB-52F604E59D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AE27314-0A85-BBB6-93FF-F2E1B01DB3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A08C631-395D-94AD-0355-38514D1A2BDD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FE6560D6-CCE1-C083-CE71-5CB3A84B35AE}"/>
              </a:ext>
            </a:extLst>
          </p:cNvPr>
          <p:cNvGrpSpPr/>
          <p:nvPr/>
        </p:nvGrpSpPr>
        <p:grpSpPr>
          <a:xfrm>
            <a:off x="618673" y="2567268"/>
            <a:ext cx="10843919" cy="2766702"/>
            <a:chOff x="618673" y="2074902"/>
            <a:chExt cx="10843919" cy="2766702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36BCA270-7440-DC32-F953-3012734544F8}"/>
                </a:ext>
              </a:extLst>
            </p:cNvPr>
            <p:cNvSpPr/>
            <p:nvPr/>
          </p:nvSpPr>
          <p:spPr>
            <a:xfrm>
              <a:off x="4956976" y="2463120"/>
              <a:ext cx="3902098" cy="177130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Passenger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97A08DB-62C1-79F3-A0C7-DE71D9971C72}"/>
                </a:ext>
              </a:extLst>
            </p:cNvPr>
            <p:cNvSpPr/>
            <p:nvPr/>
          </p:nvSpPr>
          <p:spPr>
            <a:xfrm>
              <a:off x="6209537" y="3629678"/>
              <a:ext cx="2470842" cy="38329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UpdateScheduleDists</a:t>
              </a:r>
              <a:endPara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2063481C-5176-EDC3-186D-51B10BE2E007}"/>
                </a:ext>
              </a:extLst>
            </p:cNvPr>
            <p:cNvSpPr/>
            <p:nvPr/>
          </p:nvSpPr>
          <p:spPr>
            <a:xfrm>
              <a:off x="9899335" y="3450110"/>
              <a:ext cx="1563257" cy="77875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Neighboring Passengers</a:t>
              </a:r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439B6447-C2D0-EA49-76E7-8BF7A1B07EAB}"/>
                </a:ext>
              </a:extLst>
            </p:cNvPr>
            <p:cNvCxnSpPr>
              <a:cxnSpLocks/>
              <a:stCxn id="101" idx="2"/>
            </p:cNvCxnSpPr>
            <p:nvPr/>
          </p:nvCxnSpPr>
          <p:spPr>
            <a:xfrm>
              <a:off x="6907209" y="3412007"/>
              <a:ext cx="0" cy="217671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Arrow: Left 87">
              <a:extLst>
                <a:ext uri="{FF2B5EF4-FFF2-40B4-BE49-F238E27FC236}">
                  <a16:creationId xmlns:a16="http://schemas.microsoft.com/office/drawing/2014/main" id="{ACB372F1-FBB6-85F8-187D-7F23521219EE}"/>
                </a:ext>
              </a:extLst>
            </p:cNvPr>
            <p:cNvSpPr/>
            <p:nvPr/>
          </p:nvSpPr>
          <p:spPr>
            <a:xfrm>
              <a:off x="3987710" y="346125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84A1A3CB-F52D-ADA9-9B79-91CA56051182}"/>
                </a:ext>
              </a:extLst>
            </p:cNvPr>
            <p:cNvCxnSpPr>
              <a:cxnSpLocks/>
              <a:stCxn id="100" idx="2"/>
            </p:cNvCxnSpPr>
            <p:nvPr/>
          </p:nvCxnSpPr>
          <p:spPr>
            <a:xfrm>
              <a:off x="8315809" y="3307923"/>
              <a:ext cx="0" cy="321755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BF98BE4B-48F1-4906-EB01-20E2A9AB8893}"/>
                </a:ext>
              </a:extLst>
            </p:cNvPr>
            <p:cNvGrpSpPr/>
            <p:nvPr/>
          </p:nvGrpSpPr>
          <p:grpSpPr>
            <a:xfrm>
              <a:off x="1024923" y="2463121"/>
              <a:ext cx="2891792" cy="1764605"/>
              <a:chOff x="549818" y="2279835"/>
              <a:chExt cx="2891792" cy="2701772"/>
            </a:xfrm>
          </p:grpSpPr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4E0E7F1E-A775-6AC8-9BBC-ED30ABA34B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8190" y="2942122"/>
                <a:ext cx="580297" cy="490097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>
                <a:extLst>
                  <a:ext uri="{FF2B5EF4-FFF2-40B4-BE49-F238E27FC236}">
                    <a16:creationId xmlns:a16="http://schemas.microsoft.com/office/drawing/2014/main" id="{45BFF574-9E05-BDBB-5AA4-5C81247C6E7A}"/>
                  </a:ext>
                </a:extLst>
              </p:cNvPr>
              <p:cNvCxnSpPr>
                <a:cxnSpLocks/>
                <a:stCxn id="94" idx="0"/>
              </p:cNvCxnSpPr>
              <p:nvPr/>
            </p:nvCxnSpPr>
            <p:spPr>
              <a:xfrm flipH="1" flipV="1">
                <a:off x="1415417" y="2938903"/>
                <a:ext cx="580297" cy="490098"/>
              </a:xfrm>
              <a:prstGeom prst="straightConnector1">
                <a:avLst/>
              </a:prstGeom>
              <a:ln w="38100">
                <a:solidFill>
                  <a:srgbClr val="F93723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93" name="Straight Arrow Connector 92">
                <a:extLst>
                  <a:ext uri="{FF2B5EF4-FFF2-40B4-BE49-F238E27FC236}">
                    <a16:creationId xmlns:a16="http://schemas.microsoft.com/office/drawing/2014/main" id="{117B67BB-81DA-5537-C4F0-45D8EE8CE471}"/>
                  </a:ext>
                </a:extLst>
              </p:cNvPr>
              <p:cNvCxnSpPr>
                <a:cxnSpLocks/>
                <a:stCxn id="94" idx="0"/>
                <a:endCxn id="97" idx="2"/>
              </p:cNvCxnSpPr>
              <p:nvPr/>
            </p:nvCxnSpPr>
            <p:spPr>
              <a:xfrm flipH="1" flipV="1">
                <a:off x="1993341" y="2967779"/>
                <a:ext cx="2373" cy="461221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C89AA4B2-4AC5-683B-8A96-F9C0901B5EFD}"/>
                  </a:ext>
                </a:extLst>
              </p:cNvPr>
              <p:cNvSpPr/>
              <p:nvPr/>
            </p:nvSpPr>
            <p:spPr>
              <a:xfrm>
                <a:off x="549818" y="3429000"/>
                <a:ext cx="2891792" cy="155260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4517E6E1-FAB5-416E-8F84-1FD4CC3337FB}"/>
                  </a:ext>
                </a:extLst>
              </p:cNvPr>
              <p:cNvSpPr/>
              <p:nvPr/>
            </p:nvSpPr>
            <p:spPr>
              <a:xfrm>
                <a:off x="756693" y="4007842"/>
                <a:ext cx="2469677" cy="83655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&amp; SOP Solver</a:t>
                </a:r>
              </a:p>
              <a:p>
                <a:pPr algn="ctr"/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(Sim-BRVNS)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Rectangle: Rounded Corners 95">
                    <a:extLst>
                      <a:ext uri="{FF2B5EF4-FFF2-40B4-BE49-F238E27FC236}">
                        <a16:creationId xmlns:a16="http://schemas.microsoft.com/office/drawing/2014/main" id="{9CF1E15A-EC56-9B01-6131-8CFA2DD11487}"/>
                      </a:ext>
                    </a:extLst>
                  </p:cNvPr>
                  <p:cNvSpPr/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B0FCAF2A-9BD7-3B90-D245-1D595A03D923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blipFill>
                    <a:blip r:embed="rId2"/>
                    <a:stretch>
                      <a:fillRect l="-4615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7" name="Rectangle: Rounded Corners 96">
                    <a:extLst>
                      <a:ext uri="{FF2B5EF4-FFF2-40B4-BE49-F238E27FC236}">
                        <a16:creationId xmlns:a16="http://schemas.microsoft.com/office/drawing/2014/main" id="{057BD707-463A-0EB5-07A8-C55B5829E1B0}"/>
                      </a:ext>
                    </a:extLst>
                  </p:cNvPr>
                  <p:cNvSpPr/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ED3DD6E0-428C-EEA5-06FA-6A652D9F9F16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8" name="Rectangle: Rounded Corners 97">
                    <a:extLst>
                      <a:ext uri="{FF2B5EF4-FFF2-40B4-BE49-F238E27FC236}">
                        <a16:creationId xmlns:a16="http://schemas.microsoft.com/office/drawing/2014/main" id="{ECFF6573-D195-5F07-6C2A-C27DB7E5C248}"/>
                      </a:ext>
                    </a:extLst>
                  </p:cNvPr>
                  <p:cNvSpPr/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solidFill>
                    <a:srgbClr val="F9372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−1, 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98" name="Rectangle: Rounded Corners 97">
                    <a:extLst>
                      <a:ext uri="{FF2B5EF4-FFF2-40B4-BE49-F238E27FC236}">
                        <a16:creationId xmlns:a16="http://schemas.microsoft.com/office/drawing/2014/main" id="{ECFF6573-D195-5F07-6C2A-C27DB7E5C248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blipFill>
                    <a:blip r:embed="rId4"/>
                    <a:stretch>
                      <a:fillRect l="-4615"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99" name="Rectangle: Rounded Corners 98">
                  <a:extLst>
                    <a:ext uri="{FF2B5EF4-FFF2-40B4-BE49-F238E27FC236}">
                      <a16:creationId xmlns:a16="http://schemas.microsoft.com/office/drawing/2014/main" id="{816F3200-89D3-F291-027C-B5D6912B13EE}"/>
                    </a:ext>
                  </a:extLst>
                </p:cNvPr>
                <p:cNvSpPr/>
                <p:nvPr/>
              </p:nvSpPr>
              <p:spPr>
                <a:xfrm>
                  <a:off x="5116992" y="2865629"/>
                  <a:ext cx="791948" cy="44931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99" name="Rectangle: Rounded Corners 98">
                  <a:extLst>
                    <a:ext uri="{FF2B5EF4-FFF2-40B4-BE49-F238E27FC236}">
                      <a16:creationId xmlns:a16="http://schemas.microsoft.com/office/drawing/2014/main" id="{816F3200-89D3-F291-027C-B5D6912B13E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16992" y="2865629"/>
                  <a:ext cx="791948" cy="449316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0" name="Rectangle: Rounded Corners 99">
                  <a:extLst>
                    <a:ext uri="{FF2B5EF4-FFF2-40B4-BE49-F238E27FC236}">
                      <a16:creationId xmlns:a16="http://schemas.microsoft.com/office/drawing/2014/main" id="{F66BB401-723E-F597-6571-5A8766499C4D}"/>
                    </a:ext>
                  </a:extLst>
                </p:cNvPr>
                <p:cNvSpPr/>
                <p:nvPr/>
              </p:nvSpPr>
              <p:spPr>
                <a:xfrm>
                  <a:off x="7919835" y="2858607"/>
                  <a:ext cx="791948" cy="449316"/>
                </a:xfrm>
                <a:prstGeom prst="round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00" name="Rectangle: Rounded Corners 99">
                  <a:extLst>
                    <a:ext uri="{FF2B5EF4-FFF2-40B4-BE49-F238E27FC236}">
                      <a16:creationId xmlns:a16="http://schemas.microsoft.com/office/drawing/2014/main" id="{F66BB401-723E-F597-6571-5A8766499C4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19835" y="2858607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00D35E25-ADA6-2C2B-EAFC-394CFD944E6B}"/>
                </a:ext>
              </a:extLst>
            </p:cNvPr>
            <p:cNvSpPr/>
            <p:nvPr/>
          </p:nvSpPr>
          <p:spPr>
            <a:xfrm>
              <a:off x="6041874" y="2865629"/>
              <a:ext cx="1730670" cy="5463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SOP Solver</a:t>
              </a:r>
            </a:p>
            <a:p>
              <a:pPr algn="ctr"/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(MCTS)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02" name="Rectangle: Rounded Corners 101">
                  <a:extLst>
                    <a:ext uri="{FF2B5EF4-FFF2-40B4-BE49-F238E27FC236}">
                      <a16:creationId xmlns:a16="http://schemas.microsoft.com/office/drawing/2014/main" id="{42AD116A-548B-1194-06C6-05629F3B4607}"/>
                    </a:ext>
                  </a:extLst>
                </p:cNvPr>
                <p:cNvSpPr/>
                <p:nvPr/>
              </p:nvSpPr>
              <p:spPr>
                <a:xfrm>
                  <a:off x="6511235" y="4392288"/>
                  <a:ext cx="791948" cy="449316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02" name="Rectangle: Rounded Corners 101">
                  <a:extLst>
                    <a:ext uri="{FF2B5EF4-FFF2-40B4-BE49-F238E27FC236}">
                      <a16:creationId xmlns:a16="http://schemas.microsoft.com/office/drawing/2014/main" id="{42AD116A-548B-1194-06C6-05629F3B460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11235" y="4392288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685322E3-6948-3608-1795-E1B63BAC0539}"/>
                </a:ext>
              </a:extLst>
            </p:cNvPr>
            <p:cNvCxnSpPr>
              <a:cxnSpLocks/>
              <a:endCxn id="102" idx="0"/>
            </p:cNvCxnSpPr>
            <p:nvPr/>
          </p:nvCxnSpPr>
          <p:spPr>
            <a:xfrm>
              <a:off x="6907209" y="4012968"/>
              <a:ext cx="0" cy="37932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Arrow: U-Turn 103">
              <a:extLst>
                <a:ext uri="{FF2B5EF4-FFF2-40B4-BE49-F238E27FC236}">
                  <a16:creationId xmlns:a16="http://schemas.microsoft.com/office/drawing/2014/main" id="{EE2B296F-E99A-87C2-BFE0-699F7510F003}"/>
                </a:ext>
              </a:extLst>
            </p:cNvPr>
            <p:cNvSpPr/>
            <p:nvPr/>
          </p:nvSpPr>
          <p:spPr>
            <a:xfrm>
              <a:off x="2427688" y="2074902"/>
              <a:ext cx="3154989" cy="336077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70597"/>
                <a:gd name="adj5" fmla="val 1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05" name="Connector: Elbow 104">
              <a:extLst>
                <a:ext uri="{FF2B5EF4-FFF2-40B4-BE49-F238E27FC236}">
                  <a16:creationId xmlns:a16="http://schemas.microsoft.com/office/drawing/2014/main" id="{C95FD975-7908-772C-601F-5C2969B11E2F}"/>
                </a:ext>
              </a:extLst>
            </p:cNvPr>
            <p:cNvCxnSpPr>
              <a:cxnSpLocks/>
              <a:stCxn id="99" idx="2"/>
              <a:endCxn id="102" idx="0"/>
            </p:cNvCxnSpPr>
            <p:nvPr/>
          </p:nvCxnSpPr>
          <p:spPr>
            <a:xfrm rot="16200000" flipH="1">
              <a:off x="5671416" y="3156494"/>
              <a:ext cx="1077343" cy="1394243"/>
            </a:xfrm>
            <a:prstGeom prst="bentConnector3">
              <a:avLst>
                <a:gd name="adj1" fmla="val 73765"/>
              </a:avLst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Arrow: Left 105">
              <a:extLst>
                <a:ext uri="{FF2B5EF4-FFF2-40B4-BE49-F238E27FC236}">
                  <a16:creationId xmlns:a16="http://schemas.microsoft.com/office/drawing/2014/main" id="{DC42E640-6C67-1722-E7E1-3C467A156BC7}"/>
                </a:ext>
              </a:extLst>
            </p:cNvPr>
            <p:cNvSpPr/>
            <p:nvPr/>
          </p:nvSpPr>
          <p:spPr>
            <a:xfrm flipH="1">
              <a:off x="8968916" y="349702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7EF300D-B19F-E38E-BC6D-545E514A0587}"/>
                </a:ext>
              </a:extLst>
            </p:cNvPr>
            <p:cNvSpPr/>
            <p:nvPr/>
          </p:nvSpPr>
          <p:spPr>
            <a:xfrm flipH="1" flipV="1">
              <a:off x="2339218" y="4313041"/>
              <a:ext cx="4079870" cy="336077"/>
            </a:xfrm>
            <a:custGeom>
              <a:avLst/>
              <a:gdLst>
                <a:gd name="connsiteX0" fmla="*/ 3995851 w 4079870"/>
                <a:gd name="connsiteY0" fmla="*/ 336077 h 336077"/>
                <a:gd name="connsiteX1" fmla="*/ 3911832 w 4079870"/>
                <a:gd name="connsiteY1" fmla="*/ 252058 h 336077"/>
                <a:gd name="connsiteX2" fmla="*/ 3953841 w 4079870"/>
                <a:gd name="connsiteY2" fmla="*/ 252058 h 336077"/>
                <a:gd name="connsiteX3" fmla="*/ 3953841 w 4079870"/>
                <a:gd name="connsiteY3" fmla="*/ 237260 h 336077"/>
                <a:gd name="connsiteX4" fmla="*/ 3800600 w 4079870"/>
                <a:gd name="connsiteY4" fmla="*/ 84019 h 336077"/>
                <a:gd name="connsiteX5" fmla="*/ 0 w 4079870"/>
                <a:gd name="connsiteY5" fmla="*/ 84019 h 336077"/>
                <a:gd name="connsiteX6" fmla="*/ 0 w 4079870"/>
                <a:gd name="connsiteY6" fmla="*/ 0 h 336077"/>
                <a:gd name="connsiteX7" fmla="*/ 3800600 w 4079870"/>
                <a:gd name="connsiteY7" fmla="*/ 0 h 336077"/>
                <a:gd name="connsiteX8" fmla="*/ 4037860 w 4079870"/>
                <a:gd name="connsiteY8" fmla="*/ 237260 h 336077"/>
                <a:gd name="connsiteX9" fmla="*/ 4037860 w 4079870"/>
                <a:gd name="connsiteY9" fmla="*/ 252058 h 336077"/>
                <a:gd name="connsiteX10" fmla="*/ 4079870 w 4079870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79870" h="336077">
                  <a:moveTo>
                    <a:pt x="3995851" y="336077"/>
                  </a:moveTo>
                  <a:lnTo>
                    <a:pt x="3911832" y="252058"/>
                  </a:lnTo>
                  <a:lnTo>
                    <a:pt x="3953841" y="252058"/>
                  </a:lnTo>
                  <a:lnTo>
                    <a:pt x="3953841" y="237260"/>
                  </a:lnTo>
                  <a:cubicBezTo>
                    <a:pt x="3953841" y="152627"/>
                    <a:pt x="3885233" y="84019"/>
                    <a:pt x="3800600" y="84019"/>
                  </a:cubicBezTo>
                  <a:lnTo>
                    <a:pt x="0" y="84019"/>
                  </a:lnTo>
                  <a:lnTo>
                    <a:pt x="0" y="0"/>
                  </a:lnTo>
                  <a:lnTo>
                    <a:pt x="3800600" y="0"/>
                  </a:lnTo>
                  <a:cubicBezTo>
                    <a:pt x="3931635" y="0"/>
                    <a:pt x="4037860" y="106225"/>
                    <a:pt x="4037860" y="237260"/>
                  </a:cubicBezTo>
                  <a:lnTo>
                    <a:pt x="4037860" y="252058"/>
                  </a:lnTo>
                  <a:lnTo>
                    <a:pt x="4079870" y="2520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48B03FD3-EF4F-E993-54C2-C9881D14ED98}"/>
                </a:ext>
              </a:extLst>
            </p:cNvPr>
            <p:cNvSpPr/>
            <p:nvPr/>
          </p:nvSpPr>
          <p:spPr>
            <a:xfrm flipV="1">
              <a:off x="7394018" y="4312132"/>
              <a:ext cx="3441622" cy="336077"/>
            </a:xfrm>
            <a:custGeom>
              <a:avLst/>
              <a:gdLst>
                <a:gd name="connsiteX0" fmla="*/ 3357603 w 3441622"/>
                <a:gd name="connsiteY0" fmla="*/ 336077 h 336077"/>
                <a:gd name="connsiteX1" fmla="*/ 3441622 w 3441622"/>
                <a:gd name="connsiteY1" fmla="*/ 252058 h 336077"/>
                <a:gd name="connsiteX2" fmla="*/ 3399612 w 3441622"/>
                <a:gd name="connsiteY2" fmla="*/ 252058 h 336077"/>
                <a:gd name="connsiteX3" fmla="*/ 3399612 w 3441622"/>
                <a:gd name="connsiteY3" fmla="*/ 237260 h 336077"/>
                <a:gd name="connsiteX4" fmla="*/ 3162352 w 3441622"/>
                <a:gd name="connsiteY4" fmla="*/ 0 h 336077"/>
                <a:gd name="connsiteX5" fmla="*/ 0 w 3441622"/>
                <a:gd name="connsiteY5" fmla="*/ 0 h 336077"/>
                <a:gd name="connsiteX6" fmla="*/ 0 w 3441622"/>
                <a:gd name="connsiteY6" fmla="*/ 84019 h 336077"/>
                <a:gd name="connsiteX7" fmla="*/ 3162352 w 3441622"/>
                <a:gd name="connsiteY7" fmla="*/ 84019 h 336077"/>
                <a:gd name="connsiteX8" fmla="*/ 3315593 w 3441622"/>
                <a:gd name="connsiteY8" fmla="*/ 237260 h 336077"/>
                <a:gd name="connsiteX9" fmla="*/ 3315593 w 3441622"/>
                <a:gd name="connsiteY9" fmla="*/ 252058 h 336077"/>
                <a:gd name="connsiteX10" fmla="*/ 3273584 w 3441622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1622" h="336077">
                  <a:moveTo>
                    <a:pt x="3357603" y="336077"/>
                  </a:moveTo>
                  <a:lnTo>
                    <a:pt x="3441622" y="252058"/>
                  </a:lnTo>
                  <a:lnTo>
                    <a:pt x="3399612" y="252058"/>
                  </a:lnTo>
                  <a:lnTo>
                    <a:pt x="3399612" y="237260"/>
                  </a:lnTo>
                  <a:cubicBezTo>
                    <a:pt x="3399612" y="106225"/>
                    <a:pt x="3293387" y="0"/>
                    <a:pt x="3162352" y="0"/>
                  </a:cubicBezTo>
                  <a:lnTo>
                    <a:pt x="0" y="0"/>
                  </a:lnTo>
                  <a:lnTo>
                    <a:pt x="0" y="84019"/>
                  </a:lnTo>
                  <a:lnTo>
                    <a:pt x="3162352" y="84019"/>
                  </a:lnTo>
                  <a:cubicBezTo>
                    <a:pt x="3246985" y="84019"/>
                    <a:pt x="3315593" y="152627"/>
                    <a:pt x="3315593" y="237260"/>
                  </a:cubicBezTo>
                  <a:lnTo>
                    <a:pt x="3315593" y="252058"/>
                  </a:lnTo>
                  <a:lnTo>
                    <a:pt x="3273584" y="2520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15CF7E7-7D8C-1839-BC09-02C5F2B3B234}"/>
                </a:ext>
              </a:extLst>
            </p:cNvPr>
            <p:cNvSpPr/>
            <p:nvPr/>
          </p:nvSpPr>
          <p:spPr>
            <a:xfrm>
              <a:off x="3907663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7ED909EB-CB80-D61D-06FB-7430B1F0FA97}"/>
                </a:ext>
              </a:extLst>
            </p:cNvPr>
            <p:cNvSpPr/>
            <p:nvPr/>
          </p:nvSpPr>
          <p:spPr>
            <a:xfrm>
              <a:off x="4069086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48F7CE4A-FBD1-6BB9-34F8-C1A103EEC75A}"/>
                </a:ext>
              </a:extLst>
            </p:cNvPr>
            <p:cNvSpPr/>
            <p:nvPr/>
          </p:nvSpPr>
          <p:spPr>
            <a:xfrm>
              <a:off x="4230509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BA1D5524-6AB2-2F97-FD15-2498B60B6AF3}"/>
                </a:ext>
              </a:extLst>
            </p:cNvPr>
            <p:cNvSpPr/>
            <p:nvPr/>
          </p:nvSpPr>
          <p:spPr>
            <a:xfrm>
              <a:off x="618673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84F20B0-C87F-DAB1-7AF4-EC16B724DED2}"/>
                </a:ext>
              </a:extLst>
            </p:cNvPr>
            <p:cNvSpPr/>
            <p:nvPr/>
          </p:nvSpPr>
          <p:spPr>
            <a:xfrm>
              <a:off x="780096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49BEF985-D85F-691B-B60C-0A4C9872DB46}"/>
                </a:ext>
              </a:extLst>
            </p:cNvPr>
            <p:cNvSpPr/>
            <p:nvPr/>
          </p:nvSpPr>
          <p:spPr>
            <a:xfrm>
              <a:off x="941519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8190032-4CD9-EDFC-9C10-1129A42CC1E7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F4F2FCC5-C9B5-998D-62D0-F341A1981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9B95AE-84ED-20F4-A248-3470D70EF5F3}"/>
              </a:ext>
            </a:extLst>
          </p:cNvPr>
          <p:cNvSpPr/>
          <p:nvPr/>
        </p:nvSpPr>
        <p:spPr>
          <a:xfrm>
            <a:off x="413022" y="1213051"/>
            <a:ext cx="4140545" cy="115764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introduce the hybrid tour scheduling algorithm for Passenger orienteering.</a:t>
            </a:r>
          </a:p>
        </p:txBody>
      </p:sp>
    </p:spTree>
    <p:extLst>
      <p:ext uri="{BB962C8B-B14F-4D97-AF65-F5344CB8AC3E}">
        <p14:creationId xmlns:p14="http://schemas.microsoft.com/office/powerpoint/2010/main" val="3661895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2142">
        <p159:morph option="byObject"/>
      </p:transition>
    </mc:Choice>
    <mc:Fallback xmlns="">
      <p:transition spd="slow" advTm="12142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0" name="TextBox 199">
            <a:extLst>
              <a:ext uri="{FF2B5EF4-FFF2-40B4-BE49-F238E27FC236}">
                <a16:creationId xmlns:a16="http://schemas.microsoft.com/office/drawing/2014/main" id="{A28E1A84-6C5E-8EC8-788A-A671E9EB9D4F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D18694B-3FFB-4FFE-F273-9634A2BEE789}"/>
              </a:ext>
            </a:extLst>
          </p:cNvPr>
          <p:cNvGrpSpPr/>
          <p:nvPr/>
        </p:nvGrpSpPr>
        <p:grpSpPr>
          <a:xfrm>
            <a:off x="2790270" y="5014147"/>
            <a:ext cx="6611459" cy="1686838"/>
            <a:chOff x="618673" y="2074902"/>
            <a:chExt cx="10843919" cy="2766702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34A3D41C-48FE-8EC8-9651-92044EA05361}"/>
                </a:ext>
              </a:extLst>
            </p:cNvPr>
            <p:cNvSpPr/>
            <p:nvPr/>
          </p:nvSpPr>
          <p:spPr>
            <a:xfrm>
              <a:off x="4956976" y="2463120"/>
              <a:ext cx="3902098" cy="177130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Passenger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0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1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F3241A6-135A-9899-DCB1-05E0E99B86D9}"/>
                </a:ext>
              </a:extLst>
            </p:cNvPr>
            <p:cNvSpPr/>
            <p:nvPr/>
          </p:nvSpPr>
          <p:spPr>
            <a:xfrm>
              <a:off x="6209537" y="3629678"/>
              <a:ext cx="2470842" cy="38329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UpdateScheduleDists</a:t>
              </a:r>
              <a:endPara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6703B2D-C7C2-2889-A282-8A08E97001D0}"/>
                </a:ext>
              </a:extLst>
            </p:cNvPr>
            <p:cNvSpPr/>
            <p:nvPr/>
          </p:nvSpPr>
          <p:spPr>
            <a:xfrm>
              <a:off x="9899335" y="3450110"/>
              <a:ext cx="1563257" cy="77875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Neighboring Passengers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0272111A-ADE2-BF39-4BCE-3B0A7815ABBE}"/>
                </a:ext>
              </a:extLst>
            </p:cNvPr>
            <p:cNvCxnSpPr>
              <a:cxnSpLocks/>
              <a:stCxn id="466" idx="2"/>
            </p:cNvCxnSpPr>
            <p:nvPr/>
          </p:nvCxnSpPr>
          <p:spPr>
            <a:xfrm>
              <a:off x="6907209" y="3412007"/>
              <a:ext cx="0" cy="217671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Arrow: Left 59">
              <a:extLst>
                <a:ext uri="{FF2B5EF4-FFF2-40B4-BE49-F238E27FC236}">
                  <a16:creationId xmlns:a16="http://schemas.microsoft.com/office/drawing/2014/main" id="{4CDB505A-4161-022F-2AFD-DF38D2CF84D8}"/>
                </a:ext>
              </a:extLst>
            </p:cNvPr>
            <p:cNvSpPr/>
            <p:nvPr/>
          </p:nvSpPr>
          <p:spPr>
            <a:xfrm>
              <a:off x="3987710" y="346125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4403078-BBB9-9AA4-8664-5651FFF61F44}"/>
                </a:ext>
              </a:extLst>
            </p:cNvPr>
            <p:cNvCxnSpPr>
              <a:cxnSpLocks/>
              <a:stCxn id="465" idx="2"/>
            </p:cNvCxnSpPr>
            <p:nvPr/>
          </p:nvCxnSpPr>
          <p:spPr>
            <a:xfrm>
              <a:off x="8315809" y="3307923"/>
              <a:ext cx="0" cy="321755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78742061-C656-8B08-04C9-2C64D1BE39A2}"/>
                </a:ext>
              </a:extLst>
            </p:cNvPr>
            <p:cNvGrpSpPr/>
            <p:nvPr/>
          </p:nvGrpSpPr>
          <p:grpSpPr>
            <a:xfrm>
              <a:off x="1024923" y="2463121"/>
              <a:ext cx="2891792" cy="1764605"/>
              <a:chOff x="549818" y="2279835"/>
              <a:chExt cx="2891792" cy="2701772"/>
            </a:xfrm>
          </p:grpSpPr>
          <p:cxnSp>
            <p:nvCxnSpPr>
              <p:cNvPr id="480" name="Straight Arrow Connector 479">
                <a:extLst>
                  <a:ext uri="{FF2B5EF4-FFF2-40B4-BE49-F238E27FC236}">
                    <a16:creationId xmlns:a16="http://schemas.microsoft.com/office/drawing/2014/main" id="{599D6EEF-8088-8C2C-D720-01BD0E6FB56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8190" y="2942122"/>
                <a:ext cx="580297" cy="490097"/>
              </a:xfrm>
              <a:prstGeom prst="straightConnector1">
                <a:avLst/>
              </a:prstGeom>
              <a:ln w="38100">
                <a:solidFill>
                  <a:schemeClr val="accent6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81" name="Straight Arrow Connector 480">
                <a:extLst>
                  <a:ext uri="{FF2B5EF4-FFF2-40B4-BE49-F238E27FC236}">
                    <a16:creationId xmlns:a16="http://schemas.microsoft.com/office/drawing/2014/main" id="{2F877E94-BA3B-0F82-206E-CC1B6D5B3EB6}"/>
                  </a:ext>
                </a:extLst>
              </p:cNvPr>
              <p:cNvCxnSpPr>
                <a:cxnSpLocks/>
                <a:stCxn id="483" idx="0"/>
              </p:cNvCxnSpPr>
              <p:nvPr/>
            </p:nvCxnSpPr>
            <p:spPr>
              <a:xfrm flipH="1" flipV="1">
                <a:off x="1415417" y="2938903"/>
                <a:ext cx="580297" cy="490098"/>
              </a:xfrm>
              <a:prstGeom prst="straightConnector1">
                <a:avLst/>
              </a:prstGeom>
              <a:ln w="38100">
                <a:solidFill>
                  <a:srgbClr val="F93723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482" name="Straight Arrow Connector 481">
                <a:extLst>
                  <a:ext uri="{FF2B5EF4-FFF2-40B4-BE49-F238E27FC236}">
                    <a16:creationId xmlns:a16="http://schemas.microsoft.com/office/drawing/2014/main" id="{CAC806B0-859E-FBD6-708E-AAC97786CCA5}"/>
                  </a:ext>
                </a:extLst>
              </p:cNvPr>
              <p:cNvCxnSpPr>
                <a:cxnSpLocks/>
                <a:stCxn id="483" idx="0"/>
                <a:endCxn id="486" idx="2"/>
              </p:cNvCxnSpPr>
              <p:nvPr/>
            </p:nvCxnSpPr>
            <p:spPr>
              <a:xfrm flipH="1" flipV="1">
                <a:off x="1993341" y="2967779"/>
                <a:ext cx="2373" cy="461221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3" name="Rectangle 482">
                <a:extLst>
                  <a:ext uri="{FF2B5EF4-FFF2-40B4-BE49-F238E27FC236}">
                    <a16:creationId xmlns:a16="http://schemas.microsoft.com/office/drawing/2014/main" id="{23DE6D29-A24F-C19C-CDE5-C28F5C2FF84B}"/>
                  </a:ext>
                </a:extLst>
              </p:cNvPr>
              <p:cNvSpPr/>
              <p:nvPr/>
            </p:nvSpPr>
            <p:spPr>
              <a:xfrm>
                <a:off x="549818" y="3429000"/>
                <a:ext cx="2891792" cy="1552607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1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484" name="Rectangle 483">
                <a:extLst>
                  <a:ext uri="{FF2B5EF4-FFF2-40B4-BE49-F238E27FC236}">
                    <a16:creationId xmlns:a16="http://schemas.microsoft.com/office/drawing/2014/main" id="{478136AF-C2B3-122D-DB3A-B46503C2E7D6}"/>
                  </a:ext>
                </a:extLst>
              </p:cNvPr>
              <p:cNvSpPr/>
              <p:nvPr/>
            </p:nvSpPr>
            <p:spPr>
              <a:xfrm>
                <a:off x="756693" y="4007842"/>
                <a:ext cx="2469677" cy="83655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&amp; SOP Solver</a:t>
                </a:r>
              </a:p>
              <a:p>
                <a:pPr algn="ctr"/>
                <a:r>
                  <a:rPr lang="en-US" sz="1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(Sim-BRVNS)</a:t>
                </a:r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5" name="Rectangle: Rounded Corners 484">
                    <a:extLst>
                      <a:ext uri="{FF2B5EF4-FFF2-40B4-BE49-F238E27FC236}">
                        <a16:creationId xmlns:a16="http://schemas.microsoft.com/office/drawing/2014/main" id="{781ED1FB-D2AD-4B4C-BF6E-C109E7E65925}"/>
                      </a:ext>
                    </a:extLst>
                  </p:cNvPr>
                  <p:cNvSpPr/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solidFill>
                    <a:schemeClr val="accent6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+1, 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1000" dirty="0"/>
                  </a:p>
                </p:txBody>
              </p:sp>
            </mc:Choice>
            <mc:Fallback xmlns="">
              <p:sp>
                <p:nvSpPr>
                  <p:cNvPr id="485" name="Rectangle: Rounded Corners 484">
                    <a:extLst>
                      <a:ext uri="{FF2B5EF4-FFF2-40B4-BE49-F238E27FC236}">
                        <a16:creationId xmlns:a16="http://schemas.microsoft.com/office/drawing/2014/main" id="{781ED1FB-D2AD-4B4C-BF6E-C109E7E6592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6" name="Rectangle: Rounded Corners 485">
                    <a:extLst>
                      <a:ext uri="{FF2B5EF4-FFF2-40B4-BE49-F238E27FC236}">
                        <a16:creationId xmlns:a16="http://schemas.microsoft.com/office/drawing/2014/main" id="{00C6072D-6DE6-3C73-1C89-B5CD93BC2CBF}"/>
                      </a:ext>
                    </a:extLst>
                  </p:cNvPr>
                  <p:cNvSpPr/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, 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1000" dirty="0"/>
                  </a:p>
                </p:txBody>
              </p:sp>
            </mc:Choice>
            <mc:Fallback xmlns="">
              <p:sp>
                <p:nvSpPr>
                  <p:cNvPr id="486" name="Rectangle: Rounded Corners 485">
                    <a:extLst>
                      <a:ext uri="{FF2B5EF4-FFF2-40B4-BE49-F238E27FC236}">
                        <a16:creationId xmlns:a16="http://schemas.microsoft.com/office/drawing/2014/main" id="{00C6072D-6DE6-3C73-1C89-B5CD93BC2CBF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487" name="Rectangle: Rounded Corners 486">
                    <a:extLst>
                      <a:ext uri="{FF2B5EF4-FFF2-40B4-BE49-F238E27FC236}">
                        <a16:creationId xmlns:a16="http://schemas.microsoft.com/office/drawing/2014/main" id="{1B384C61-4FFC-8926-EA3E-0B78C03F7675}"/>
                      </a:ext>
                    </a:extLst>
                  </p:cNvPr>
                  <p:cNvSpPr/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solidFill>
                    <a:srgbClr val="F9372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p>
                            <m:sSupPr>
                              <m:ctrlP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p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−1, </m:t>
                              </m:r>
                              <m:r>
                                <a:rPr lang="en-US" sz="1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p>
                        </m:oMath>
                      </m:oMathPara>
                    </a14:m>
                    <a:endParaRPr lang="en-US" sz="1000" dirty="0"/>
                  </a:p>
                </p:txBody>
              </p:sp>
            </mc:Choice>
            <mc:Fallback xmlns="">
              <p:sp>
                <p:nvSpPr>
                  <p:cNvPr id="487" name="Rectangle: Rounded Corners 486">
                    <a:extLst>
                      <a:ext uri="{FF2B5EF4-FFF2-40B4-BE49-F238E27FC236}">
                        <a16:creationId xmlns:a16="http://schemas.microsoft.com/office/drawing/2014/main" id="{1B384C61-4FFC-8926-EA3E-0B78C03F767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A8AA2EFD-9A93-B2F0-C5A4-42F8AD154778}"/>
                    </a:ext>
                  </a:extLst>
                </p:cNvPr>
                <p:cNvSpPr/>
                <p:nvPr/>
              </p:nvSpPr>
              <p:spPr>
                <a:xfrm>
                  <a:off x="5116992" y="2865629"/>
                  <a:ext cx="791948" cy="44931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, </m:t>
                            </m:r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p>
                      </m:oMath>
                    </m:oMathPara>
                  </a14:m>
                  <a:endParaRPr lang="en-US" sz="1000" dirty="0"/>
                </a:p>
              </p:txBody>
            </p:sp>
          </mc:Choice>
          <mc:Fallback xmlns="">
            <p:sp>
              <p:nvSpPr>
                <p:cNvPr id="63" name="Rectangle: Rounded Corners 62">
                  <a:extLst>
                    <a:ext uri="{FF2B5EF4-FFF2-40B4-BE49-F238E27FC236}">
                      <a16:creationId xmlns:a16="http://schemas.microsoft.com/office/drawing/2014/main" id="{A8AA2EFD-9A93-B2F0-C5A4-42F8AD154778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116992" y="2865629"/>
                  <a:ext cx="791948" cy="449316"/>
                </a:xfrm>
                <a:prstGeom prst="roundRect">
                  <a:avLst/>
                </a:prstGeom>
                <a:blipFill>
                  <a:blip r:embed="rId5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5" name="Rectangle: Rounded Corners 464">
                  <a:extLst>
                    <a:ext uri="{FF2B5EF4-FFF2-40B4-BE49-F238E27FC236}">
                      <a16:creationId xmlns:a16="http://schemas.microsoft.com/office/drawing/2014/main" id="{8D5A207A-D2B8-B5FC-0497-12401AEBF473}"/>
                    </a:ext>
                  </a:extLst>
                </p:cNvPr>
                <p:cNvSpPr/>
                <p:nvPr/>
              </p:nvSpPr>
              <p:spPr>
                <a:xfrm>
                  <a:off x="7919835" y="2858607"/>
                  <a:ext cx="791948" cy="449316"/>
                </a:xfrm>
                <a:prstGeom prst="roundRect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1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sz="1000" dirty="0"/>
                </a:p>
              </p:txBody>
            </p:sp>
          </mc:Choice>
          <mc:Fallback xmlns="">
            <p:sp>
              <p:nvSpPr>
                <p:cNvPr id="465" name="Rectangle: Rounded Corners 464">
                  <a:extLst>
                    <a:ext uri="{FF2B5EF4-FFF2-40B4-BE49-F238E27FC236}">
                      <a16:creationId xmlns:a16="http://schemas.microsoft.com/office/drawing/2014/main" id="{8D5A207A-D2B8-B5FC-0497-12401AEBF47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919835" y="2858607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66" name="Rectangle 465">
              <a:extLst>
                <a:ext uri="{FF2B5EF4-FFF2-40B4-BE49-F238E27FC236}">
                  <a16:creationId xmlns:a16="http://schemas.microsoft.com/office/drawing/2014/main" id="{F53A22E3-A499-BD0A-2952-961E17A8537D}"/>
                </a:ext>
              </a:extLst>
            </p:cNvPr>
            <p:cNvSpPr/>
            <p:nvPr/>
          </p:nvSpPr>
          <p:spPr>
            <a:xfrm>
              <a:off x="6041874" y="2865629"/>
              <a:ext cx="1730670" cy="5463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SOP Solver</a:t>
              </a:r>
            </a:p>
            <a:p>
              <a:pPr algn="ctr"/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(MCTS)</a:t>
              </a:r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7" name="Rectangle: Rounded Corners 466">
                  <a:extLst>
                    <a:ext uri="{FF2B5EF4-FFF2-40B4-BE49-F238E27FC236}">
                      <a16:creationId xmlns:a16="http://schemas.microsoft.com/office/drawing/2014/main" id="{83405DEB-36B8-520B-879A-B61A59F50643}"/>
                    </a:ext>
                  </a:extLst>
                </p:cNvPr>
                <p:cNvSpPr/>
                <p:nvPr/>
              </p:nvSpPr>
              <p:spPr>
                <a:xfrm>
                  <a:off x="6511235" y="4392288"/>
                  <a:ext cx="791948" cy="449316"/>
                </a:xfrm>
                <a:prstGeom prst="round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sz="9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9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sz="9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sz="900" dirty="0"/>
                </a:p>
              </p:txBody>
            </p:sp>
          </mc:Choice>
          <mc:Fallback xmlns="">
            <p:sp>
              <p:nvSpPr>
                <p:cNvPr id="467" name="Rectangle: Rounded Corners 466">
                  <a:extLst>
                    <a:ext uri="{FF2B5EF4-FFF2-40B4-BE49-F238E27FC236}">
                      <a16:creationId xmlns:a16="http://schemas.microsoft.com/office/drawing/2014/main" id="{83405DEB-36B8-520B-879A-B61A59F50643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511235" y="4392288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68" name="Straight Arrow Connector 467">
              <a:extLst>
                <a:ext uri="{FF2B5EF4-FFF2-40B4-BE49-F238E27FC236}">
                  <a16:creationId xmlns:a16="http://schemas.microsoft.com/office/drawing/2014/main" id="{1C2D2F12-5B4A-C2E2-1794-47DC4D1F2BE6}"/>
                </a:ext>
              </a:extLst>
            </p:cNvPr>
            <p:cNvCxnSpPr>
              <a:cxnSpLocks/>
              <a:endCxn id="467" idx="0"/>
            </p:cNvCxnSpPr>
            <p:nvPr/>
          </p:nvCxnSpPr>
          <p:spPr>
            <a:xfrm>
              <a:off x="6907209" y="4012968"/>
              <a:ext cx="0" cy="37932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69" name="Arrow: U-Turn 468">
              <a:extLst>
                <a:ext uri="{FF2B5EF4-FFF2-40B4-BE49-F238E27FC236}">
                  <a16:creationId xmlns:a16="http://schemas.microsoft.com/office/drawing/2014/main" id="{E90A224D-91E9-69CD-D4BC-563D651C1CC8}"/>
                </a:ext>
              </a:extLst>
            </p:cNvPr>
            <p:cNvSpPr/>
            <p:nvPr/>
          </p:nvSpPr>
          <p:spPr>
            <a:xfrm>
              <a:off x="2427688" y="2074902"/>
              <a:ext cx="3154989" cy="336077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70597"/>
                <a:gd name="adj5" fmla="val 10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cxnSp>
          <p:nvCxnSpPr>
            <p:cNvPr id="470" name="Connector: Elbow 469">
              <a:extLst>
                <a:ext uri="{FF2B5EF4-FFF2-40B4-BE49-F238E27FC236}">
                  <a16:creationId xmlns:a16="http://schemas.microsoft.com/office/drawing/2014/main" id="{AAAEB841-0A46-63CF-0D1F-5610C3D641E5}"/>
                </a:ext>
              </a:extLst>
            </p:cNvPr>
            <p:cNvCxnSpPr>
              <a:cxnSpLocks/>
              <a:stCxn id="63" idx="2"/>
              <a:endCxn id="467" idx="0"/>
            </p:cNvCxnSpPr>
            <p:nvPr/>
          </p:nvCxnSpPr>
          <p:spPr>
            <a:xfrm rot="16200000" flipH="1">
              <a:off x="5671416" y="3156494"/>
              <a:ext cx="1077343" cy="1394243"/>
            </a:xfrm>
            <a:prstGeom prst="bentConnector3">
              <a:avLst>
                <a:gd name="adj1" fmla="val 73765"/>
              </a:avLst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1" name="Arrow: Left 470">
              <a:extLst>
                <a:ext uri="{FF2B5EF4-FFF2-40B4-BE49-F238E27FC236}">
                  <a16:creationId xmlns:a16="http://schemas.microsoft.com/office/drawing/2014/main" id="{11B67B52-9C96-B0E4-6884-DB07B2F69B5B}"/>
                </a:ext>
              </a:extLst>
            </p:cNvPr>
            <p:cNvSpPr/>
            <p:nvPr/>
          </p:nvSpPr>
          <p:spPr>
            <a:xfrm flipH="1">
              <a:off x="8968916" y="349702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5AD75AF3-8FD3-2181-F4D2-6F5AE2E0382D}"/>
                </a:ext>
              </a:extLst>
            </p:cNvPr>
            <p:cNvSpPr/>
            <p:nvPr/>
          </p:nvSpPr>
          <p:spPr>
            <a:xfrm flipH="1" flipV="1">
              <a:off x="2339218" y="4313041"/>
              <a:ext cx="4079870" cy="336077"/>
            </a:xfrm>
            <a:custGeom>
              <a:avLst/>
              <a:gdLst>
                <a:gd name="connsiteX0" fmla="*/ 3995851 w 4079870"/>
                <a:gd name="connsiteY0" fmla="*/ 336077 h 336077"/>
                <a:gd name="connsiteX1" fmla="*/ 3911832 w 4079870"/>
                <a:gd name="connsiteY1" fmla="*/ 252058 h 336077"/>
                <a:gd name="connsiteX2" fmla="*/ 3953841 w 4079870"/>
                <a:gd name="connsiteY2" fmla="*/ 252058 h 336077"/>
                <a:gd name="connsiteX3" fmla="*/ 3953841 w 4079870"/>
                <a:gd name="connsiteY3" fmla="*/ 237260 h 336077"/>
                <a:gd name="connsiteX4" fmla="*/ 3800600 w 4079870"/>
                <a:gd name="connsiteY4" fmla="*/ 84019 h 336077"/>
                <a:gd name="connsiteX5" fmla="*/ 0 w 4079870"/>
                <a:gd name="connsiteY5" fmla="*/ 84019 h 336077"/>
                <a:gd name="connsiteX6" fmla="*/ 0 w 4079870"/>
                <a:gd name="connsiteY6" fmla="*/ 0 h 336077"/>
                <a:gd name="connsiteX7" fmla="*/ 3800600 w 4079870"/>
                <a:gd name="connsiteY7" fmla="*/ 0 h 336077"/>
                <a:gd name="connsiteX8" fmla="*/ 4037860 w 4079870"/>
                <a:gd name="connsiteY8" fmla="*/ 237260 h 336077"/>
                <a:gd name="connsiteX9" fmla="*/ 4037860 w 4079870"/>
                <a:gd name="connsiteY9" fmla="*/ 252058 h 336077"/>
                <a:gd name="connsiteX10" fmla="*/ 4079870 w 4079870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79870" h="336077">
                  <a:moveTo>
                    <a:pt x="3995851" y="336077"/>
                  </a:moveTo>
                  <a:lnTo>
                    <a:pt x="3911832" y="252058"/>
                  </a:lnTo>
                  <a:lnTo>
                    <a:pt x="3953841" y="252058"/>
                  </a:lnTo>
                  <a:lnTo>
                    <a:pt x="3953841" y="237260"/>
                  </a:lnTo>
                  <a:cubicBezTo>
                    <a:pt x="3953841" y="152627"/>
                    <a:pt x="3885233" y="84019"/>
                    <a:pt x="3800600" y="84019"/>
                  </a:cubicBezTo>
                  <a:lnTo>
                    <a:pt x="0" y="84019"/>
                  </a:lnTo>
                  <a:lnTo>
                    <a:pt x="0" y="0"/>
                  </a:lnTo>
                  <a:lnTo>
                    <a:pt x="3800600" y="0"/>
                  </a:lnTo>
                  <a:cubicBezTo>
                    <a:pt x="3931635" y="0"/>
                    <a:pt x="4037860" y="106225"/>
                    <a:pt x="4037860" y="237260"/>
                  </a:cubicBezTo>
                  <a:lnTo>
                    <a:pt x="4037860" y="252058"/>
                  </a:lnTo>
                  <a:lnTo>
                    <a:pt x="4079870" y="2520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364920B-13E9-1515-85EF-115AF9DA4309}"/>
                </a:ext>
              </a:extLst>
            </p:cNvPr>
            <p:cNvSpPr/>
            <p:nvPr/>
          </p:nvSpPr>
          <p:spPr>
            <a:xfrm flipV="1">
              <a:off x="7394018" y="4312132"/>
              <a:ext cx="3441622" cy="336077"/>
            </a:xfrm>
            <a:custGeom>
              <a:avLst/>
              <a:gdLst>
                <a:gd name="connsiteX0" fmla="*/ 3357603 w 3441622"/>
                <a:gd name="connsiteY0" fmla="*/ 336077 h 336077"/>
                <a:gd name="connsiteX1" fmla="*/ 3441622 w 3441622"/>
                <a:gd name="connsiteY1" fmla="*/ 252058 h 336077"/>
                <a:gd name="connsiteX2" fmla="*/ 3399612 w 3441622"/>
                <a:gd name="connsiteY2" fmla="*/ 252058 h 336077"/>
                <a:gd name="connsiteX3" fmla="*/ 3399612 w 3441622"/>
                <a:gd name="connsiteY3" fmla="*/ 237260 h 336077"/>
                <a:gd name="connsiteX4" fmla="*/ 3162352 w 3441622"/>
                <a:gd name="connsiteY4" fmla="*/ 0 h 336077"/>
                <a:gd name="connsiteX5" fmla="*/ 0 w 3441622"/>
                <a:gd name="connsiteY5" fmla="*/ 0 h 336077"/>
                <a:gd name="connsiteX6" fmla="*/ 0 w 3441622"/>
                <a:gd name="connsiteY6" fmla="*/ 84019 h 336077"/>
                <a:gd name="connsiteX7" fmla="*/ 3162352 w 3441622"/>
                <a:gd name="connsiteY7" fmla="*/ 84019 h 336077"/>
                <a:gd name="connsiteX8" fmla="*/ 3315593 w 3441622"/>
                <a:gd name="connsiteY8" fmla="*/ 237260 h 336077"/>
                <a:gd name="connsiteX9" fmla="*/ 3315593 w 3441622"/>
                <a:gd name="connsiteY9" fmla="*/ 252058 h 336077"/>
                <a:gd name="connsiteX10" fmla="*/ 3273584 w 3441622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1622" h="336077">
                  <a:moveTo>
                    <a:pt x="3357603" y="336077"/>
                  </a:moveTo>
                  <a:lnTo>
                    <a:pt x="3441622" y="252058"/>
                  </a:lnTo>
                  <a:lnTo>
                    <a:pt x="3399612" y="252058"/>
                  </a:lnTo>
                  <a:lnTo>
                    <a:pt x="3399612" y="237260"/>
                  </a:lnTo>
                  <a:cubicBezTo>
                    <a:pt x="3399612" y="106225"/>
                    <a:pt x="3293387" y="0"/>
                    <a:pt x="3162352" y="0"/>
                  </a:cubicBezTo>
                  <a:lnTo>
                    <a:pt x="0" y="0"/>
                  </a:lnTo>
                  <a:lnTo>
                    <a:pt x="0" y="84019"/>
                  </a:lnTo>
                  <a:lnTo>
                    <a:pt x="3162352" y="84019"/>
                  </a:lnTo>
                  <a:cubicBezTo>
                    <a:pt x="3246985" y="84019"/>
                    <a:pt x="3315593" y="152627"/>
                    <a:pt x="3315593" y="237260"/>
                  </a:cubicBezTo>
                  <a:lnTo>
                    <a:pt x="3315593" y="252058"/>
                  </a:lnTo>
                  <a:lnTo>
                    <a:pt x="3273584" y="252058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474" name="Oval 473">
              <a:extLst>
                <a:ext uri="{FF2B5EF4-FFF2-40B4-BE49-F238E27FC236}">
                  <a16:creationId xmlns:a16="http://schemas.microsoft.com/office/drawing/2014/main" id="{0CE6384D-2844-41B3-250C-C0BE59E1B524}"/>
                </a:ext>
              </a:extLst>
            </p:cNvPr>
            <p:cNvSpPr/>
            <p:nvPr/>
          </p:nvSpPr>
          <p:spPr>
            <a:xfrm>
              <a:off x="3907663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75" name="Oval 474">
              <a:extLst>
                <a:ext uri="{FF2B5EF4-FFF2-40B4-BE49-F238E27FC236}">
                  <a16:creationId xmlns:a16="http://schemas.microsoft.com/office/drawing/2014/main" id="{C33CA197-C90B-28F5-311A-B9D228C4F3EA}"/>
                </a:ext>
              </a:extLst>
            </p:cNvPr>
            <p:cNvSpPr/>
            <p:nvPr/>
          </p:nvSpPr>
          <p:spPr>
            <a:xfrm>
              <a:off x="4069086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76" name="Oval 475">
              <a:extLst>
                <a:ext uri="{FF2B5EF4-FFF2-40B4-BE49-F238E27FC236}">
                  <a16:creationId xmlns:a16="http://schemas.microsoft.com/office/drawing/2014/main" id="{FB2EDABE-8001-7F0D-C245-05A6EB01E862}"/>
                </a:ext>
              </a:extLst>
            </p:cNvPr>
            <p:cNvSpPr/>
            <p:nvPr/>
          </p:nvSpPr>
          <p:spPr>
            <a:xfrm>
              <a:off x="4230509" y="264489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77" name="Oval 476">
              <a:extLst>
                <a:ext uri="{FF2B5EF4-FFF2-40B4-BE49-F238E27FC236}">
                  <a16:creationId xmlns:a16="http://schemas.microsoft.com/office/drawing/2014/main" id="{A787C215-81F5-3BA5-A747-B2C3422E1087}"/>
                </a:ext>
              </a:extLst>
            </p:cNvPr>
            <p:cNvSpPr/>
            <p:nvPr/>
          </p:nvSpPr>
          <p:spPr>
            <a:xfrm>
              <a:off x="618673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57ED0482-B7DC-47A8-CC35-E6EA91156652}"/>
                </a:ext>
              </a:extLst>
            </p:cNvPr>
            <p:cNvSpPr/>
            <p:nvPr/>
          </p:nvSpPr>
          <p:spPr>
            <a:xfrm>
              <a:off x="780096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  <p:sp>
          <p:nvSpPr>
            <p:cNvPr id="479" name="Oval 478">
              <a:extLst>
                <a:ext uri="{FF2B5EF4-FFF2-40B4-BE49-F238E27FC236}">
                  <a16:creationId xmlns:a16="http://schemas.microsoft.com/office/drawing/2014/main" id="{450A2BB1-D53F-F133-F82C-E1D218C7CEB2}"/>
                </a:ext>
              </a:extLst>
            </p:cNvPr>
            <p:cNvSpPr/>
            <p:nvPr/>
          </p:nvSpPr>
          <p:spPr>
            <a:xfrm>
              <a:off x="941519" y="264675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00"/>
            </a:p>
          </p:txBody>
        </p:sp>
      </p:grpSp>
      <p:pic>
        <p:nvPicPr>
          <p:cNvPr id="489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47346F4D-61E0-FFE2-9118-896632654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0" name="Rectangle 489">
            <a:extLst>
              <a:ext uri="{FF2B5EF4-FFF2-40B4-BE49-F238E27FC236}">
                <a16:creationId xmlns:a16="http://schemas.microsoft.com/office/drawing/2014/main" id="{E5A9C300-C8E2-734C-F86A-7FF202E7BF7B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algorithm exchanges scheduling information between Passengers and the Mothership to create new tours as follows.</a:t>
            </a:r>
          </a:p>
        </p:txBody>
      </p:sp>
    </p:spTree>
    <p:extLst>
      <p:ext uri="{BB962C8B-B14F-4D97-AF65-F5344CB8AC3E}">
        <p14:creationId xmlns:p14="http://schemas.microsoft.com/office/powerpoint/2010/main" val="2150663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3765">
        <p159:morph option="byObject"/>
      </p:transition>
    </mc:Choice>
    <mc:Fallback xmlns="">
      <p:transition spd="med" advTm="3765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4796CD42-3F54-B96A-01D9-9897681C6F96}"/>
              </a:ext>
            </a:extLst>
          </p:cNvPr>
          <p:cNvSpPr/>
          <p:nvPr/>
        </p:nvSpPr>
        <p:spPr>
          <a:xfrm>
            <a:off x="9848952" y="1441693"/>
            <a:ext cx="519252" cy="519252"/>
          </a:xfrm>
          <a:prstGeom prst="ellipse">
            <a:avLst/>
          </a:prstGeom>
          <a:solidFill>
            <a:srgbClr val="FFFF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3F7443C8-8818-0DB4-8B34-49F7BAD66C91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60415DC6-16D0-7F42-48B9-0987868A51EE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F1E906E1-E0F5-51D9-EF0A-81FD3EB581F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97" name="Oval 96">
                  <a:extLst>
                    <a:ext uri="{FF2B5EF4-FFF2-40B4-BE49-F238E27FC236}">
                      <a16:creationId xmlns:a16="http://schemas.microsoft.com/office/drawing/2014/main" id="{E5830300-086D-4E8A-4CE8-2E1AB21BD59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98" name="Flowchart: Manual Operation 97">
                  <a:extLst>
                    <a:ext uri="{FF2B5EF4-FFF2-40B4-BE49-F238E27FC236}">
                      <a16:creationId xmlns:a16="http://schemas.microsoft.com/office/drawing/2014/main" id="{D42132FB-9793-EAED-1670-C66AF7C22918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DF45BC1A-F9E3-75A4-B444-43411B7E9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53DA8EB3-16D9-543B-3699-69E8CF03DF6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5D0FB3F9-8564-62EC-047E-6CBF5F400728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23F307CE-7AF3-F7C5-7676-5234CE194E3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3" name="Flowchart: Manual Operation 92">
                <a:extLst>
                  <a:ext uri="{FF2B5EF4-FFF2-40B4-BE49-F238E27FC236}">
                    <a16:creationId xmlns:a16="http://schemas.microsoft.com/office/drawing/2014/main" id="{1224E3CD-E1EF-8A10-F0D6-CB5FE188415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0DB66C9F-7E21-5583-0DDB-30037F76D732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2BB36AB6-3551-E270-75CC-A3FBE5F6C75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1" name="Flowchart: Manual Operation 90">
                <a:extLst>
                  <a:ext uri="{FF2B5EF4-FFF2-40B4-BE49-F238E27FC236}">
                    <a16:creationId xmlns:a16="http://schemas.microsoft.com/office/drawing/2014/main" id="{AF64C5BE-89CD-494B-2718-8E6EA5E608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0B9F8D3-0712-62DA-83F2-9316AA0EE842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C32D0401-132A-7B40-D2DC-DC919F765E9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9" name="Flowchart: Manual Operation 88">
                <a:extLst>
                  <a:ext uri="{FF2B5EF4-FFF2-40B4-BE49-F238E27FC236}">
                    <a16:creationId xmlns:a16="http://schemas.microsoft.com/office/drawing/2014/main" id="{294318AB-6147-3B1A-81AE-B35D9C569D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AD0BEB3-F90C-E1D6-2B27-3DBB4546E68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B00A1FFE-14BC-90C5-F238-1E1730167E6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7" name="Flowchart: Manual Operation 86">
                <a:extLst>
                  <a:ext uri="{FF2B5EF4-FFF2-40B4-BE49-F238E27FC236}">
                    <a16:creationId xmlns:a16="http://schemas.microsoft.com/office/drawing/2014/main" id="{AB5DCAF3-CEE5-F915-B32F-4C781B18855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6752E3E-16C8-B1C8-8673-B0AB6175CAF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1643377-8FE0-D452-E06F-F584CC408F9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5" name="Flowchart: Manual Operation 84">
                <a:extLst>
                  <a:ext uri="{FF2B5EF4-FFF2-40B4-BE49-F238E27FC236}">
                    <a16:creationId xmlns:a16="http://schemas.microsoft.com/office/drawing/2014/main" id="{C8BB30F1-F612-1680-04BF-FA09CE36264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03E4216-A1A8-BCEF-5A33-3084A2B6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CA9C92A4-95E8-08AB-0E94-2E24C970DE3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80DF6422-C542-F6A0-753F-EF19809B44F9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87D3A79-C461-F7A4-16EF-E775AAB5ADCB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6E80647-1C28-BFB8-3898-1D0D85DE487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B3E5C38-9C8C-713F-B427-0A1B08508D7B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F647090-2D8E-47D2-6272-7AA4CDB88B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0" name="Flowchart: Manual Operation 49">
                <a:extLst>
                  <a:ext uri="{FF2B5EF4-FFF2-40B4-BE49-F238E27FC236}">
                    <a16:creationId xmlns:a16="http://schemas.microsoft.com/office/drawing/2014/main" id="{0DAEC6EB-A85D-280D-5C4A-B386663C4AC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26AEF66-2337-2973-E0BB-83CD5EE6A71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B282AB7-B92E-5F05-3400-045F6A3C670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4054CE7-3045-2070-C5D6-53440DCD87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AD8C2C13-FE06-B9F9-A5B9-26BE2F12E4EC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38443A7-EE06-C976-BFC2-36230846ABE5}"/>
              </a:ext>
            </a:extLst>
          </p:cNvPr>
          <p:cNvCxnSpPr>
            <a:cxnSpLocks/>
          </p:cNvCxnSpPr>
          <p:nvPr/>
        </p:nvCxnSpPr>
        <p:spPr>
          <a:xfrm flipH="1" flipV="1">
            <a:off x="9716042" y="1021719"/>
            <a:ext cx="208953" cy="47001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4" name="Rectangle: Rounded Corners 243">
            <a:extLst>
              <a:ext uri="{FF2B5EF4-FFF2-40B4-BE49-F238E27FC236}">
                <a16:creationId xmlns:a16="http://schemas.microsoft.com/office/drawing/2014/main" id="{810FE1C1-8502-6C16-B66C-549CF7019991}"/>
              </a:ext>
            </a:extLst>
          </p:cNvPr>
          <p:cNvSpPr/>
          <p:nvPr/>
        </p:nvSpPr>
        <p:spPr>
          <a:xfrm>
            <a:off x="291166" y="1562294"/>
            <a:ext cx="6328153" cy="53329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Request new schedule from Mothership</a:t>
            </a:r>
          </a:p>
        </p:txBody>
      </p:sp>
      <p:pic>
        <p:nvPicPr>
          <p:cNvPr id="488" name="Picture 487">
            <a:extLst>
              <a:ext uri="{FF2B5EF4-FFF2-40B4-BE49-F238E27FC236}">
                <a16:creationId xmlns:a16="http://schemas.microsoft.com/office/drawing/2014/main" id="{9E92FE50-4555-A39A-B350-69253B562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3092" y="5011280"/>
            <a:ext cx="6608637" cy="1682642"/>
          </a:xfrm>
          <a:prstGeom prst="rect">
            <a:avLst/>
          </a:prstGeom>
        </p:spPr>
      </p:pic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36892731-1CD7-4155-0DEE-7EFE8868A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B812C4-E5EF-779B-82F3-9EE40E77BF47}"/>
              </a:ext>
            </a:extLst>
          </p:cNvPr>
          <p:cNvSpPr/>
          <p:nvPr/>
        </p:nvSpPr>
        <p:spPr>
          <a:xfrm>
            <a:off x="7577515" y="2468092"/>
            <a:ext cx="4140545" cy="137037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A Passenger attempts to request a new tour plan from the Mothership</a:t>
            </a:r>
          </a:p>
        </p:txBody>
      </p:sp>
    </p:spTree>
    <p:extLst>
      <p:ext uri="{BB962C8B-B14F-4D97-AF65-F5344CB8AC3E}">
        <p14:creationId xmlns:p14="http://schemas.microsoft.com/office/powerpoint/2010/main" val="2968342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Tm="3563">
        <p159:morph option="byObject"/>
      </p:transition>
    </mc:Choice>
    <mc:Fallback xmlns="">
      <p:transition spd="med" advTm="3563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3407</TotalTime>
  <Words>595</Words>
  <Application>Microsoft Office PowerPoint</Application>
  <PresentationFormat>Widescreen</PresentationFormat>
  <Paragraphs>113</Paragraphs>
  <Slides>18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Hybrid Decentralization for Multi-Robot Orienteering with Mothership-Passenger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26</cp:revision>
  <dcterms:created xsi:type="dcterms:W3CDTF">2024-09-10T19:47:29Z</dcterms:created>
  <dcterms:modified xsi:type="dcterms:W3CDTF">2024-09-16T20:06:16Z</dcterms:modified>
</cp:coreProperties>
</file>

<file path=docProps/thumbnail.jpeg>
</file>